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35" r:id="rId3"/>
    <p:sldId id="271" r:id="rId4"/>
    <p:sldId id="258" r:id="rId5"/>
    <p:sldId id="259" r:id="rId6"/>
    <p:sldId id="272" r:id="rId7"/>
    <p:sldId id="304" r:id="rId8"/>
    <p:sldId id="306" r:id="rId9"/>
    <p:sldId id="275" r:id="rId10"/>
    <p:sldId id="307" r:id="rId11"/>
    <p:sldId id="308" r:id="rId12"/>
    <p:sldId id="309" r:id="rId13"/>
    <p:sldId id="338" r:id="rId14"/>
    <p:sldId id="296" r:id="rId15"/>
    <p:sldId id="328" r:id="rId16"/>
    <p:sldId id="337" r:id="rId17"/>
    <p:sldId id="330" r:id="rId18"/>
    <p:sldId id="331" r:id="rId19"/>
    <p:sldId id="298" r:id="rId20"/>
    <p:sldId id="273" r:id="rId21"/>
    <p:sldId id="329" r:id="rId22"/>
    <p:sldId id="313" r:id="rId23"/>
    <p:sldId id="314" r:id="rId24"/>
    <p:sldId id="315" r:id="rId25"/>
    <p:sldId id="316" r:id="rId26"/>
    <p:sldId id="317" r:id="rId27"/>
    <p:sldId id="323" r:id="rId28"/>
    <p:sldId id="274" r:id="rId29"/>
    <p:sldId id="305" r:id="rId30"/>
    <p:sldId id="310" r:id="rId31"/>
    <p:sldId id="311" r:id="rId32"/>
    <p:sldId id="312" r:id="rId33"/>
    <p:sldId id="319" r:id="rId34"/>
    <p:sldId id="321" r:id="rId35"/>
    <p:sldId id="318" r:id="rId36"/>
    <p:sldId id="324" r:id="rId37"/>
    <p:sldId id="320" r:id="rId38"/>
    <p:sldId id="332" r:id="rId39"/>
    <p:sldId id="333" r:id="rId40"/>
    <p:sldId id="325" r:id="rId41"/>
    <p:sldId id="326" r:id="rId42"/>
    <p:sldId id="327" r:id="rId43"/>
    <p:sldId id="322" r:id="rId44"/>
    <p:sldId id="334" r:id="rId45"/>
    <p:sldId id="33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5425" autoAdjust="0"/>
  </p:normalViewPr>
  <p:slideViewPr>
    <p:cSldViewPr snapToGrid="0">
      <p:cViewPr varScale="1">
        <p:scale>
          <a:sx n="73" d="100"/>
          <a:sy n="73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6614-4419-41F3-9175-75D14F5C7DC3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E73F-DFFA-4EA0-B010-621717EE4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9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6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2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5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3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2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4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97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05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8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22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dirty="0">
              <a:solidFill>
                <a:srgbClr val="000000"/>
              </a:solidFill>
              <a:effectLst/>
              <a:latin typeface="segoe ui westeurope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2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13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0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4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5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64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9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65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9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68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3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4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21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19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7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02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63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62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78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1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3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741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20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71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45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22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922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5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3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8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E73F-DFFA-4EA0-B010-621717EE40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81BB-F2FC-455A-8181-495877E89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B7C8B-C473-4EE6-BA64-366486A8D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6103-649D-485A-B375-67653A9D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2952-6DD2-47B4-93C6-7D1DA0BB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368E-2E86-4082-8EAD-2EA7A887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4B0D-2A2A-4736-AFC4-CB8FCB30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11E1A-9642-4341-AB34-204C7240F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3DE9-2D62-412B-83F1-2D90BB74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7FEE-2237-4E33-917A-67068518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0585-89AB-42AF-B4CC-108DAC57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57907-4C46-414E-BDFE-1AE55E22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D230E-DD89-466D-98C1-1ACD19ADE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F33FA-E3AD-4B30-A0D1-B25BC01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FE703-87CC-459E-A127-A9186901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E8CA-8C6C-4387-BD98-F30D134B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F7C3-CDCF-4D6B-8793-B3119EF4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7F20-09F6-4917-8BF7-CC505C24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99CCB-9CD2-4367-8616-D30113A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B720-A972-4C94-8C5B-FF8B2024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E990-8430-4165-A328-79770FDD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BDEA-F4CD-4F97-B3EB-8A817769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FCE6-325E-43AD-8C75-D2949EF5B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C1F6-F943-42E1-8E67-F7A1B124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5654-A553-4D1D-9702-D0CEB947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572E5-6D9F-4FFA-8386-3E5C46D5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5473-7421-41FB-B818-BE709EF8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E02C-943C-417B-BD7B-62A06FC58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49EE5-D38B-4EF1-8FA9-7F83A35D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9881C-7A4E-4106-A51F-804A1D48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22609-9B27-4689-9FF3-19FE1B0A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676F-CE7B-4600-90DC-A0CCB128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D0B1-4632-4D95-B4AA-C0802E7E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D3461-6181-4A2C-9EFE-A772CCC9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0365B-89EF-4CFC-976A-EA94F3807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9A61A-D33F-4D39-91D7-D787440A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C1C96-3B11-46DC-A55D-E426FEB39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5424E-711A-4035-BFC9-9CABA6C6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2C825-0AB5-4D41-A5E3-D891E5F3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002ED-9A8C-42A2-A621-4C8A1C8A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8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7186-8CD5-4C9A-BDE6-C0421DB0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95051-C2D9-48F9-993B-B9557BB6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3DBF9-73AA-4FC8-AB17-BF6F93BE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BD5D-26F1-4F47-975B-95175462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5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1966C-605D-4E13-84A5-7B461DBD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23481-FEA9-4010-90A8-0E70E076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4BEC-CFD0-4A4B-81FE-53D9CE38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8EA5-A717-461D-9992-3730C444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C291-69D6-4339-AD5C-4FF8AD37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97489-AF21-4CD7-B6B5-961C51F69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2EE47-893E-4745-AE64-F65813A9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00CAF-CAF8-4808-B3B0-8750980E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4FEC7-A1EA-485F-9E9A-D7F10005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2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0E57-8FF9-4148-B31F-44BA558F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443C3-8993-4D81-A72A-9F8137808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FE4A9-7EFC-4CC8-B9B7-A2F68C290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FC81B-CE2F-4334-AA34-3A916976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01667-24EB-440F-9586-DC2C8016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837D-88ED-4F0C-B716-9668F4EA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0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E3AFC-EFB5-4102-970E-0013FDA4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EB63C-631F-4346-9D42-4A02D73C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01D94-9B74-4DF8-AACC-CFA211755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7BEA-A6D2-4C08-A588-BD17AF9E356E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9EE1-7A0D-4B76-A55E-C8927F34E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1ECDC-671E-4C55-8EDA-B27A53CC2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3D05-5061-439F-A461-5626AFFF2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337830"/>
            <a:ext cx="11549575" cy="4261108"/>
          </a:xfrm>
        </p:spPr>
        <p:txBody>
          <a:bodyPr>
            <a:normAutofit fontScale="90000"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maximising up-time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br>
              <a:rPr lang="en-GB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@taylorda01</a:t>
            </a:r>
            <a:b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dave.taylor@completemaths.com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FC33812-FD89-49E2-83FC-CF332617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18 minutes more teaching time per lesson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D7D3C6B-E3BE-4738-BAC2-F1C1599E6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86318"/>
              </p:ext>
            </p:extLst>
          </p:nvPr>
        </p:nvGraphicFramePr>
        <p:xfrm>
          <a:off x="1974391" y="2445715"/>
          <a:ext cx="824321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39">
                  <a:extLst>
                    <a:ext uri="{9D8B030D-6E8A-4147-A177-3AD203B41FA5}">
                      <a16:colId xmlns:a16="http://schemas.microsoft.com/office/drawing/2014/main" val="3599831250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395644137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92404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performing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performing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Down-time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Up-Time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30% more teaching time at secondary school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D7D3C6B-E3BE-4738-BAC2-F1C1599E677D}"/>
              </a:ext>
            </a:extLst>
          </p:cNvPr>
          <p:cNvGraphicFramePr>
            <a:graphicFrameLocks noGrp="1"/>
          </p:cNvGraphicFramePr>
          <p:nvPr/>
        </p:nvGraphicFramePr>
        <p:xfrm>
          <a:off x="1974391" y="2445715"/>
          <a:ext cx="824321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39">
                  <a:extLst>
                    <a:ext uri="{9D8B030D-6E8A-4147-A177-3AD203B41FA5}">
                      <a16:colId xmlns:a16="http://schemas.microsoft.com/office/drawing/2014/main" val="3599831250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395644137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92404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performing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performing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Down-time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Up-Time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180 more hours of time spent teaching during students’ time at secondary school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D7D3C6B-E3BE-4738-BAC2-F1C1599E677D}"/>
              </a:ext>
            </a:extLst>
          </p:cNvPr>
          <p:cNvGraphicFramePr>
            <a:graphicFrameLocks noGrp="1"/>
          </p:cNvGraphicFramePr>
          <p:nvPr/>
        </p:nvGraphicFramePr>
        <p:xfrm>
          <a:off x="1974391" y="2445715"/>
          <a:ext cx="824321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39">
                  <a:extLst>
                    <a:ext uri="{9D8B030D-6E8A-4147-A177-3AD203B41FA5}">
                      <a16:colId xmlns:a16="http://schemas.microsoft.com/office/drawing/2014/main" val="3599831250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395644137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92404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performing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performing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Down-time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Up-Time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1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D7D3C6B-E3BE-4738-BAC2-F1C1599E677D}"/>
              </a:ext>
            </a:extLst>
          </p:cNvPr>
          <p:cNvGraphicFramePr>
            <a:graphicFrameLocks noGrp="1"/>
          </p:cNvGraphicFramePr>
          <p:nvPr/>
        </p:nvGraphicFramePr>
        <p:xfrm>
          <a:off x="1974391" y="2445715"/>
          <a:ext cx="824321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39">
                  <a:extLst>
                    <a:ext uri="{9D8B030D-6E8A-4147-A177-3AD203B41FA5}">
                      <a16:colId xmlns:a16="http://schemas.microsoft.com/office/drawing/2014/main" val="3599831250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395644137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92404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performing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performing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4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4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Packing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4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Up-Time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1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3163A6-D5CE-4500-80FE-F2BC65D6E2F9}"/>
              </a:ext>
            </a:extLst>
          </p:cNvPr>
          <p:cNvSpPr/>
          <p:nvPr/>
        </p:nvSpPr>
        <p:spPr>
          <a:xfrm>
            <a:off x="1791093" y="4939646"/>
            <a:ext cx="8644379" cy="50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9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disruption</a:t>
            </a:r>
            <a:endParaRPr lang="en-GB" sz="36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It happens</a:t>
            </a:r>
          </a:p>
        </p:txBody>
      </p:sp>
    </p:spTree>
    <p:extLst>
      <p:ext uri="{BB962C8B-B14F-4D97-AF65-F5344CB8AC3E}">
        <p14:creationId xmlns:p14="http://schemas.microsoft.com/office/powerpoint/2010/main" val="185581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“You promote what you permit”</a:t>
            </a:r>
          </a:p>
        </p:txBody>
      </p:sp>
    </p:spTree>
    <p:extLst>
      <p:ext uri="{BB962C8B-B14F-4D97-AF65-F5344CB8AC3E}">
        <p14:creationId xmlns:p14="http://schemas.microsoft.com/office/powerpoint/2010/main" val="31130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Follow the behaviour system within your setting</a:t>
            </a:r>
          </a:p>
        </p:txBody>
      </p:sp>
    </p:spTree>
    <p:extLst>
      <p:ext uri="{BB962C8B-B14F-4D97-AF65-F5344CB8AC3E}">
        <p14:creationId xmlns:p14="http://schemas.microsoft.com/office/powerpoint/2010/main" val="40542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Set the tone</a:t>
            </a:r>
          </a:p>
        </p:txBody>
      </p:sp>
    </p:spTree>
    <p:extLst>
      <p:ext uri="{BB962C8B-B14F-4D97-AF65-F5344CB8AC3E}">
        <p14:creationId xmlns:p14="http://schemas.microsoft.com/office/powerpoint/2010/main" val="420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SLANT/STAR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3AC54-F0BA-4284-B9FA-76682AC9C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548"/>
          <a:stretch/>
        </p:blipFill>
        <p:spPr>
          <a:xfrm>
            <a:off x="3396000" y="4246107"/>
            <a:ext cx="5400000" cy="9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337830"/>
            <a:ext cx="11549575" cy="4261108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up-time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br>
              <a:rPr lang="en-GB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@taylorda01</a:t>
            </a:r>
            <a:b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dave.taylor@completemaths.com</a:t>
            </a:r>
          </a:p>
        </p:txBody>
      </p:sp>
    </p:spTree>
    <p:extLst>
      <p:ext uri="{BB962C8B-B14F-4D97-AF65-F5344CB8AC3E}">
        <p14:creationId xmlns:p14="http://schemas.microsoft.com/office/powerpoint/2010/main" val="242097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routines</a:t>
            </a:r>
            <a:endParaRPr lang="en-GB" sz="36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4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“Excellence is not an act, but a habit”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- Aristotle</a:t>
            </a:r>
          </a:p>
        </p:txBody>
      </p:sp>
    </p:spTree>
    <p:extLst>
      <p:ext uri="{BB962C8B-B14F-4D97-AF65-F5344CB8AC3E}">
        <p14:creationId xmlns:p14="http://schemas.microsoft.com/office/powerpoint/2010/main" val="28807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Average performing schools 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8 minutes per lesson to settle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12 minutes on a starter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20 minutes in total</a:t>
            </a:r>
          </a:p>
        </p:txBody>
      </p:sp>
    </p:spTree>
    <p:extLst>
      <p:ext uri="{BB962C8B-B14F-4D97-AF65-F5344CB8AC3E}">
        <p14:creationId xmlns:p14="http://schemas.microsoft.com/office/powerpoint/2010/main" val="3624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Average performing schools take 8 minutes of each lesson settling 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Lining up outside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Handing out books, equipment</a:t>
            </a:r>
          </a:p>
        </p:txBody>
      </p:sp>
    </p:spTree>
    <p:extLst>
      <p:ext uri="{BB962C8B-B14F-4D97-AF65-F5344CB8AC3E}">
        <p14:creationId xmlns:p14="http://schemas.microsoft.com/office/powerpoint/2010/main" val="2837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D1B0C-25C0-44B7-8F86-76A48BB8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55359"/>
            <a:ext cx="5400000" cy="124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8F4EC-3959-45E6-8F43-AC536BAD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6817"/>
            <a:ext cx="5400000" cy="12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Stand at the door and greet every student by name</a:t>
            </a:r>
          </a:p>
        </p:txBody>
      </p:sp>
    </p:spTree>
    <p:extLst>
      <p:ext uri="{BB962C8B-B14F-4D97-AF65-F5344CB8AC3E}">
        <p14:creationId xmlns:p14="http://schemas.microsoft.com/office/powerpoint/2010/main" val="28642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Collecting books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Average performing schools spend 4 minutes of each lesson packing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48800-0BB2-45E9-B0BD-AAAAB7CA2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00" y="4960481"/>
            <a:ext cx="5400000" cy="121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F92E8-94F0-4F7A-9041-F80EDBC5B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07" y="498249"/>
            <a:ext cx="5400000" cy="13992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276C1A1-1FBF-499F-8000-F0BFEA44A7B8}"/>
              </a:ext>
            </a:extLst>
          </p:cNvPr>
          <p:cNvGrpSpPr/>
          <p:nvPr/>
        </p:nvGrpSpPr>
        <p:grpSpPr>
          <a:xfrm>
            <a:off x="6344095" y="310821"/>
            <a:ext cx="5400000" cy="2054821"/>
            <a:chOff x="180656" y="2722770"/>
            <a:chExt cx="7200000" cy="27397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265435-7C66-4082-B6BD-87F84D63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656" y="2722770"/>
              <a:ext cx="7200000" cy="1602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972988-2773-4C58-8386-7C49AADA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56" y="4325690"/>
              <a:ext cx="7200000" cy="1136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4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Teach routines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 clear about them, don’t assume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E6FC6-BABB-4765-B10B-1F00135F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28" y="5562966"/>
            <a:ext cx="5400000" cy="1006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683BB-544C-41CC-AC1A-451818B07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5" y="217664"/>
            <a:ext cx="5400000" cy="22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starters</a:t>
            </a:r>
            <a:endParaRPr lang="en-GB" sz="36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“Don’t do them”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Average performing schools 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= 12 minutes per lesson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= 20% of teaching time</a:t>
            </a:r>
          </a:p>
        </p:txBody>
      </p:sp>
      <p:pic>
        <p:nvPicPr>
          <p:cNvPr id="1026" name="Picture 2" descr="Teaching for Mastery: Amazon.co.uk: Mark McCourt: Books">
            <a:extLst>
              <a:ext uri="{FF2B5EF4-FFF2-40B4-BE49-F238E27FC236}">
                <a16:creationId xmlns:a16="http://schemas.microsoft.com/office/drawing/2014/main" id="{730DF0CE-1908-4B64-B9D4-702990DC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342802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me</a:t>
            </a:r>
            <a:endParaRPr lang="en-GB" sz="36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9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“The lesson hasn’t started yet”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“They’re not important”</a:t>
            </a:r>
          </a:p>
        </p:txBody>
      </p:sp>
    </p:spTree>
    <p:extLst>
      <p:ext uri="{BB962C8B-B14F-4D97-AF65-F5344CB8AC3E}">
        <p14:creationId xmlns:p14="http://schemas.microsoft.com/office/powerpoint/2010/main" val="38739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But what if it’s school policy?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Give 2 or 3 questions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not 10-20 minutes</a:t>
            </a:r>
          </a:p>
        </p:txBody>
      </p:sp>
    </p:spTree>
    <p:extLst>
      <p:ext uri="{BB962C8B-B14F-4D97-AF65-F5344CB8AC3E}">
        <p14:creationId xmlns:p14="http://schemas.microsoft.com/office/powerpoint/2010/main" val="173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Last lesson/last week/last month/last year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18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(in lessons)</a:t>
            </a:r>
            <a:endParaRPr lang="en-GB" sz="18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Behave</a:t>
            </a:r>
          </a:p>
        </p:txBody>
      </p:sp>
    </p:spTree>
    <p:extLst>
      <p:ext uri="{BB962C8B-B14F-4D97-AF65-F5344CB8AC3E}">
        <p14:creationId xmlns:p14="http://schemas.microsoft.com/office/powerpoint/2010/main" val="38477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Do,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Practice, Behave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Whole class response systems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4411E2-E1C1-4C98-95FD-1E9F94322821}"/>
              </a:ext>
            </a:extLst>
          </p:cNvPr>
          <p:cNvGrpSpPr/>
          <p:nvPr/>
        </p:nvGrpSpPr>
        <p:grpSpPr>
          <a:xfrm>
            <a:off x="472138" y="3832398"/>
            <a:ext cx="11340192" cy="2552590"/>
            <a:chOff x="472138" y="3832398"/>
            <a:chExt cx="11340192" cy="25525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CFCCCF-8DA1-409A-BE0F-4C26CD02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38" y="3832398"/>
              <a:ext cx="5400000" cy="25525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BC787D-4723-4B3C-B1FA-8CC4133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2330" y="3832398"/>
              <a:ext cx="5400000" cy="1767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9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Teach,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Practice, Behave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 learning occurs during the ‘doing’ phase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why bother spending 15 minutes on a thirty-question activity?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Give a 5-minute activity and save 10 minutes</a:t>
            </a:r>
          </a:p>
        </p:txBody>
      </p:sp>
    </p:spTree>
    <p:extLst>
      <p:ext uri="{BB962C8B-B14F-4D97-AF65-F5344CB8AC3E}">
        <p14:creationId xmlns:p14="http://schemas.microsoft.com/office/powerpoint/2010/main" val="6410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Teach, Do,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Practice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Behave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1, 5, 30, 89 days later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saved time to be more impactful with activities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(Mark McCourt, Teaching for Mastery, 2019)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 example: Fractions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Recognise and use fractions as numbers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Recognise and find simple fractions of a set of objects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Calculate simple unit fractions of amounts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Recognise and show, using diagrams, simple equivalent fractions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Calculate simple fractions of amounts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Recognise and show, using diagrams, families of equivalent fractions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Solve problems that involve fractions of a set of objects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Write equivalent fractions of a given fraction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Use common factors to simplify fractions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Calculate more complex fractions of amounts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Compare and order unit fractions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Compare and order fractions in the same denominator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Add and subtract fractions with the same denominator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E9A18-B7D3-4934-9532-74631F10F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89" y="2653990"/>
            <a:ext cx="5985232" cy="270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EDAB5-C6D5-4256-80D0-1B0E3BA99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090" y="2653990"/>
            <a:ext cx="5984208" cy="2706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7CD202-7A9F-4A11-AFFE-65BA69FDA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523" y="2653990"/>
            <a:ext cx="5971775" cy="2705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48BBA-1399-4B35-8E08-D562655EB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523" y="2653991"/>
            <a:ext cx="5950485" cy="2705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DC0DCD-6B0E-4968-B003-A348B8227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067" y="2627131"/>
            <a:ext cx="5971775" cy="2705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F3B75-DFFC-4798-B66C-E605CA68E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2524" y="2627859"/>
            <a:ext cx="5984208" cy="27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Teach, Do,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Practice,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Behave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 years’ maturation</a:t>
            </a:r>
          </a:p>
          <a:p>
            <a:pPr marL="0" indent="0" algn="ctr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Recognise and use fractions as numbers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order unit fractions</a:t>
            </a:r>
          </a:p>
          <a:p>
            <a:pPr marL="0" lvl="0" indent="0" algn="ctr">
              <a:buNone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order fractions in the same denominator</a:t>
            </a:r>
          </a:p>
          <a:p>
            <a:pPr marL="0" lvl="0" indent="0" algn="ctr">
              <a:buNone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and subtract fractions with the same denominator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118A06-7737-47E3-99BE-8C0EA3589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1" y="3787310"/>
            <a:ext cx="3238500" cy="2714625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A054FAC0-3FE2-45B2-A1E1-157D6A72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36" y="3035493"/>
            <a:ext cx="3783064" cy="3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year in teaching</a:t>
            </a:r>
          </a:p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year in current school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(Mount St Mary’s Catholic High School, Leeds)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&gt;50% disadvantaged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2019: 66% 4+, 41% 5+, 11% 7+</a:t>
            </a:r>
          </a:p>
        </p:txBody>
      </p:sp>
    </p:spTree>
    <p:extLst>
      <p:ext uri="{BB962C8B-B14F-4D97-AF65-F5344CB8AC3E}">
        <p14:creationId xmlns:p14="http://schemas.microsoft.com/office/powerpoint/2010/main" val="9977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18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(outside of lessons)</a:t>
            </a:r>
            <a:endParaRPr lang="en-GB" sz="18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72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1, 5, 30, 89 days later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lesson/week/month/year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Breakfast/Lunch time/After school clubs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Meet students where they are, not where they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9216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Got more sway?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Subject specific tutor groups</a:t>
            </a:r>
          </a:p>
        </p:txBody>
      </p:sp>
    </p:spTree>
    <p:extLst>
      <p:ext uri="{BB962C8B-B14F-4D97-AF65-F5344CB8AC3E}">
        <p14:creationId xmlns:p14="http://schemas.microsoft.com/office/powerpoint/2010/main" val="13487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337830"/>
            <a:ext cx="11549575" cy="4261108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up-time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br>
              <a:rPr lang="en-GB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@taylorda01</a:t>
            </a:r>
            <a:b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dave.taylor@completemaths.com</a:t>
            </a:r>
          </a:p>
        </p:txBody>
      </p:sp>
    </p:spTree>
    <p:extLst>
      <p:ext uri="{BB962C8B-B14F-4D97-AF65-F5344CB8AC3E}">
        <p14:creationId xmlns:p14="http://schemas.microsoft.com/office/powerpoint/2010/main" val="3389817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337830"/>
            <a:ext cx="11549575" cy="4261108"/>
          </a:xfrm>
        </p:spPr>
        <p:txBody>
          <a:bodyPr>
            <a:normAutofit fontScale="90000"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maximising up-time</a:t>
            </a:r>
            <a:b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br>
              <a:rPr lang="en-GB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@taylorda01</a:t>
            </a:r>
            <a:b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rial" panose="020B0604020202020204" pitchFamily="34" charset="0"/>
              </a:rPr>
              <a:t>dave.taylor@completemaths.com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E27BFF1-B044-4DCE-812F-9E4721EE1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Complete Maths</a:t>
            </a:r>
          </a:p>
          <a:p>
            <a:pPr algn="ctr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 days a week, 3 days a week in school</a:t>
            </a:r>
          </a:p>
        </p:txBody>
      </p:sp>
    </p:spTree>
    <p:extLst>
      <p:ext uri="{BB962C8B-B14F-4D97-AF65-F5344CB8AC3E}">
        <p14:creationId xmlns:p14="http://schemas.microsoft.com/office/powerpoint/2010/main" val="36180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15C4-182E-4878-A48E-4AA3C386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7" y="1928677"/>
            <a:ext cx="11549575" cy="2221292"/>
          </a:xfrm>
        </p:spPr>
        <p:txBody>
          <a:bodyPr>
            <a:normAutofit/>
          </a:bodyPr>
          <a:lstStyle/>
          <a:p>
            <a:r>
              <a:rPr lang="en-GB" sz="10700" b="1" dirty="0">
                <a:solidFill>
                  <a:schemeClr val="bg1"/>
                </a:solidFill>
                <a:latin typeface="DengXian" panose="020B0503020204020204" pitchFamily="2" charset="-122"/>
                <a:ea typeface="DengXian" panose="020B0503020204020204" pitchFamily="2" charset="-122"/>
                <a:cs typeface="Aharoni" panose="020B0604020202020204" pitchFamily="2" charset="-79"/>
              </a:rPr>
              <a:t>time</a:t>
            </a:r>
            <a:endParaRPr lang="en-GB" sz="3600" dirty="0">
              <a:solidFill>
                <a:schemeClr val="bg1"/>
              </a:solidFill>
              <a:latin typeface="DengXian" panose="020B0503020204020204" pitchFamily="2" charset="-122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6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DfE, 2013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“On average secondary schools in England spend only 116 hours per year teaching mathematics”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(www.gov.uk/government/speeches/reformed-gcses-in-english-and-mathematics)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AQA Twitter poll, 2015 (via @just_maths)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 ~ 3.5 hours per week on average)</a:t>
            </a: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(https://justmaths.co.uk/2015/07/16/teaching-time/)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3F393-D61A-4CE3-8500-96ABC49B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56" y="2523575"/>
            <a:ext cx="4016088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717D-606A-4DAC-A3B1-1F4F459A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~600 hours at secondary school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(Mark McCourt, Teaching for Mastery, 2019)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D7D3C6B-E3BE-4738-BAC2-F1C1599E6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64294"/>
              </p:ext>
            </p:extLst>
          </p:nvPr>
        </p:nvGraphicFramePr>
        <p:xfrm>
          <a:off x="1974391" y="2445715"/>
          <a:ext cx="824321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39">
                  <a:extLst>
                    <a:ext uri="{9D8B030D-6E8A-4147-A177-3AD203B41FA5}">
                      <a16:colId xmlns:a16="http://schemas.microsoft.com/office/drawing/2014/main" val="3599831250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395644137"/>
                    </a:ext>
                  </a:extLst>
                </a:gridCol>
                <a:gridCol w="2747739">
                  <a:extLst>
                    <a:ext uri="{9D8B030D-6E8A-4147-A177-3AD203B41FA5}">
                      <a16:colId xmlns:a16="http://schemas.microsoft.com/office/drawing/2014/main" val="92404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 performing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performing 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4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4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Packing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4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Up-Time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1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3163A6-D5CE-4500-80FE-F2BC65D6E2F9}"/>
              </a:ext>
            </a:extLst>
          </p:cNvPr>
          <p:cNvSpPr/>
          <p:nvPr/>
        </p:nvSpPr>
        <p:spPr>
          <a:xfrm>
            <a:off x="1791093" y="4939646"/>
            <a:ext cx="8644379" cy="50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835</Words>
  <Application>Microsoft Office PowerPoint</Application>
  <PresentationFormat>Widescreen</PresentationFormat>
  <Paragraphs>266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DengXian</vt:lpstr>
      <vt:lpstr>Arial</vt:lpstr>
      <vt:lpstr>Calibri</vt:lpstr>
      <vt:lpstr>Calibri Light</vt:lpstr>
      <vt:lpstr>segoe ui westeuropean</vt:lpstr>
      <vt:lpstr>Office Theme</vt:lpstr>
      <vt:lpstr>maximising up-time  @taylorda01 dave.taylor@completemaths.com</vt:lpstr>
      <vt:lpstr>up-time  @taylorda01 dave.taylor@completemaths.com</vt:lpstr>
      <vt:lpstr>me</vt:lpstr>
      <vt:lpstr>PowerPoint Presentation</vt:lpstr>
      <vt:lpstr>PowerPoint Presentation</vt:lpstr>
      <vt:lpstr>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disruption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starters</vt:lpstr>
      <vt:lpstr>PowerPoint Presentation</vt:lpstr>
      <vt:lpstr>PowerPoint Presentation</vt:lpstr>
      <vt:lpstr>PowerPoint Presentation</vt:lpstr>
      <vt:lpstr>PowerPoint Presentation</vt:lpstr>
      <vt:lpstr>time (in lessons)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(outside of lessons)</vt:lpstr>
      <vt:lpstr>PowerPoint Presentation</vt:lpstr>
      <vt:lpstr>PowerPoint Presentation</vt:lpstr>
      <vt:lpstr>PowerPoint Presentation</vt:lpstr>
      <vt:lpstr>up-time  @taylorda01 dave.taylor@completemaths.com</vt:lpstr>
      <vt:lpstr>maximising up-time  @taylorda01 dave.taylor@completemaths.com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stuff @taylorda01</dc:title>
  <dc:creator>D Taylor</dc:creator>
  <cp:lastModifiedBy>Dave Taylor</cp:lastModifiedBy>
  <cp:revision>89</cp:revision>
  <dcterms:created xsi:type="dcterms:W3CDTF">2019-11-15T08:24:03Z</dcterms:created>
  <dcterms:modified xsi:type="dcterms:W3CDTF">2021-07-10T07:56:57Z</dcterms:modified>
</cp:coreProperties>
</file>