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395" r:id="rId3"/>
    <p:sldId id="396" r:id="rId4"/>
    <p:sldId id="400" r:id="rId5"/>
    <p:sldId id="397" r:id="rId6"/>
    <p:sldId id="407" r:id="rId7"/>
    <p:sldId id="410" r:id="rId8"/>
    <p:sldId id="408" r:id="rId9"/>
    <p:sldId id="409" r:id="rId10"/>
    <p:sldId id="445" r:id="rId11"/>
    <p:sldId id="417" r:id="rId12"/>
    <p:sldId id="412" r:id="rId13"/>
    <p:sldId id="413" r:id="rId14"/>
    <p:sldId id="414" r:id="rId15"/>
    <p:sldId id="415" r:id="rId16"/>
    <p:sldId id="416" r:id="rId17"/>
    <p:sldId id="398" r:id="rId18"/>
    <p:sldId id="432" r:id="rId19"/>
    <p:sldId id="430" r:id="rId20"/>
    <p:sldId id="444" r:id="rId21"/>
    <p:sldId id="431" r:id="rId22"/>
    <p:sldId id="433" r:id="rId23"/>
    <p:sldId id="434" r:id="rId24"/>
    <p:sldId id="435" r:id="rId25"/>
    <p:sldId id="436" r:id="rId26"/>
    <p:sldId id="437" r:id="rId27"/>
    <p:sldId id="438" r:id="rId28"/>
    <p:sldId id="439" r:id="rId29"/>
    <p:sldId id="440" r:id="rId30"/>
    <p:sldId id="441" r:id="rId31"/>
    <p:sldId id="443" r:id="rId32"/>
    <p:sldId id="418" r:id="rId33"/>
    <p:sldId id="429" r:id="rId34"/>
    <p:sldId id="399" r:id="rId35"/>
    <p:sldId id="422" r:id="rId36"/>
    <p:sldId id="402" r:id="rId37"/>
    <p:sldId id="420" r:id="rId38"/>
    <p:sldId id="421" r:id="rId39"/>
    <p:sldId id="403" r:id="rId40"/>
    <p:sldId id="423" r:id="rId41"/>
    <p:sldId id="424" r:id="rId42"/>
    <p:sldId id="404" r:id="rId43"/>
    <p:sldId id="426" r:id="rId44"/>
    <p:sldId id="425" r:id="rId45"/>
    <p:sldId id="405" r:id="rId46"/>
    <p:sldId id="427" r:id="rId47"/>
    <p:sldId id="406" r:id="rId48"/>
    <p:sldId id="401" r:id="rId49"/>
    <p:sldId id="419" r:id="rId50"/>
    <p:sldId id="428" r:id="rId51"/>
    <p:sldId id="394"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1pPr>
    <a:lvl2pPr marL="0" marR="0" indent="2286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2pPr>
    <a:lvl3pPr marL="0" marR="0" indent="4572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3pPr>
    <a:lvl4pPr marL="0" marR="0" indent="6858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4pPr>
    <a:lvl5pPr marL="0" marR="0" indent="9144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5pPr>
    <a:lvl6pPr marL="0" marR="0" indent="11430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6pPr>
    <a:lvl7pPr marL="0" marR="0" indent="13716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7pPr>
    <a:lvl8pPr marL="0" marR="0" indent="16002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8pPr>
    <a:lvl9pPr marL="0" marR="0" indent="182880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lvl9pPr>
  </p:defaultTextStyle>
  <p:extLst>
    <p:ext uri="{521415D9-36F7-43E2-AB2F-B90AF26B5E84}">
      <p14:sectionLst xmlns:p14="http://schemas.microsoft.com/office/powerpoint/2010/main">
        <p14:section name="Templates" id="{6B8D7EE6-1879-4B7C-A804-8720F66B6ECE}">
          <p14:sldIdLst>
            <p14:sldId id="256"/>
            <p14:sldId id="395"/>
            <p14:sldId id="396"/>
            <p14:sldId id="400"/>
            <p14:sldId id="397"/>
            <p14:sldId id="407"/>
            <p14:sldId id="410"/>
            <p14:sldId id="408"/>
            <p14:sldId id="409"/>
            <p14:sldId id="445"/>
            <p14:sldId id="417"/>
            <p14:sldId id="412"/>
            <p14:sldId id="413"/>
            <p14:sldId id="414"/>
            <p14:sldId id="415"/>
            <p14:sldId id="416"/>
            <p14:sldId id="398"/>
            <p14:sldId id="432"/>
            <p14:sldId id="430"/>
            <p14:sldId id="444"/>
            <p14:sldId id="431"/>
            <p14:sldId id="433"/>
            <p14:sldId id="434"/>
            <p14:sldId id="435"/>
            <p14:sldId id="436"/>
            <p14:sldId id="437"/>
            <p14:sldId id="438"/>
            <p14:sldId id="439"/>
            <p14:sldId id="440"/>
            <p14:sldId id="441"/>
            <p14:sldId id="443"/>
            <p14:sldId id="418"/>
            <p14:sldId id="429"/>
            <p14:sldId id="399"/>
            <p14:sldId id="422"/>
            <p14:sldId id="402"/>
            <p14:sldId id="420"/>
            <p14:sldId id="421"/>
            <p14:sldId id="403"/>
            <p14:sldId id="423"/>
            <p14:sldId id="424"/>
            <p14:sldId id="404"/>
            <p14:sldId id="426"/>
            <p14:sldId id="425"/>
            <p14:sldId id="405"/>
            <p14:sldId id="427"/>
            <p14:sldId id="406"/>
            <p14:sldId id="401"/>
            <p14:sldId id="419"/>
            <p14:sldId id="428"/>
            <p14:sldId id="3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Roman"/>
          <a:ea typeface="Avenir Roman"/>
          <a:cs typeface="Avenir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Avenir Roman"/>
          <a:ea typeface="Avenir Roman"/>
          <a:cs typeface="Avenir Roman"/>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Avenir Roman"/>
          <a:ea typeface="Avenir Roman"/>
          <a:cs typeface="Avenir Roman"/>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Avenir Roman"/>
          <a:ea typeface="Avenir Roman"/>
          <a:cs typeface="Avenir Roman"/>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Avenir Roman"/>
          <a:ea typeface="Avenir Roman"/>
          <a:cs typeface="Avenir Roman"/>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Avenir Roman"/>
          <a:ea typeface="Avenir Roman"/>
          <a:cs typeface="Avenir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Avenir Roman"/>
          <a:ea typeface="Avenir Roman"/>
          <a:cs typeface="Avenir Roman"/>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Avenir Roman"/>
          <a:ea typeface="Avenir Roman"/>
          <a:cs typeface="Avenir Roman"/>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57"/>
    <p:restoredTop sz="81988" autoAdjust="0"/>
  </p:normalViewPr>
  <p:slideViewPr>
    <p:cSldViewPr snapToGrid="0" snapToObjects="1">
      <p:cViewPr varScale="1">
        <p:scale>
          <a:sx n="40" d="100"/>
          <a:sy n="40" d="100"/>
        </p:scale>
        <p:origin x="28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827C4-2055-5E47-999B-0979984E94A4}" type="doc">
      <dgm:prSet loTypeId="urn:microsoft.com/office/officeart/2005/8/layout/venn2" loCatId="" qsTypeId="urn:microsoft.com/office/officeart/2005/8/quickstyle/simple1" qsCatId="simple" csTypeId="urn:microsoft.com/office/officeart/2005/8/colors/colorful1" csCatId="colorful" phldr="1"/>
      <dgm:spPr/>
      <dgm:t>
        <a:bodyPr/>
        <a:lstStyle/>
        <a:p>
          <a:endParaRPr lang="en-GB"/>
        </a:p>
      </dgm:t>
    </dgm:pt>
    <dgm:pt modelId="{3DCE824D-DA89-004C-B90F-CE835682B294}">
      <dgm:prSet phldrT="[Text]"/>
      <dgm:spPr/>
      <dgm:t>
        <a:bodyPr/>
        <a:lstStyle/>
        <a:p>
          <a:r>
            <a:rPr lang="en-GB" dirty="0"/>
            <a:t>Domain</a:t>
          </a:r>
        </a:p>
      </dgm:t>
    </dgm:pt>
    <dgm:pt modelId="{229FADFA-1ED3-D246-B187-D806F2917074}" type="parTrans" cxnId="{6B20D2DE-099A-CA41-B922-0F3E28D4BF9A}">
      <dgm:prSet/>
      <dgm:spPr/>
      <dgm:t>
        <a:bodyPr/>
        <a:lstStyle/>
        <a:p>
          <a:endParaRPr lang="en-GB"/>
        </a:p>
      </dgm:t>
    </dgm:pt>
    <dgm:pt modelId="{5EAE0A34-0E21-6247-AAF0-0758F0BD8A71}" type="sibTrans" cxnId="{6B20D2DE-099A-CA41-B922-0F3E28D4BF9A}">
      <dgm:prSet/>
      <dgm:spPr/>
      <dgm:t>
        <a:bodyPr/>
        <a:lstStyle/>
        <a:p>
          <a:endParaRPr lang="en-GB"/>
        </a:p>
      </dgm:t>
    </dgm:pt>
    <dgm:pt modelId="{E099D513-3394-DE4A-9BF8-FD50709536AB}">
      <dgm:prSet phldrT="[Text]"/>
      <dgm:spPr/>
      <dgm:t>
        <a:bodyPr/>
        <a:lstStyle/>
        <a:p>
          <a:r>
            <a:rPr lang="en-GB" dirty="0"/>
            <a:t>Curriculum</a:t>
          </a:r>
        </a:p>
      </dgm:t>
    </dgm:pt>
    <dgm:pt modelId="{EE951F36-0C32-C74E-AF05-468E76C2481C}" type="parTrans" cxnId="{671E5248-DE02-7B49-AFF3-B8E7687D9A27}">
      <dgm:prSet/>
      <dgm:spPr/>
      <dgm:t>
        <a:bodyPr/>
        <a:lstStyle/>
        <a:p>
          <a:endParaRPr lang="en-GB"/>
        </a:p>
      </dgm:t>
    </dgm:pt>
    <dgm:pt modelId="{C02A87D1-09FD-1543-8DF2-08E73AB402D5}" type="sibTrans" cxnId="{671E5248-DE02-7B49-AFF3-B8E7687D9A27}">
      <dgm:prSet/>
      <dgm:spPr/>
      <dgm:t>
        <a:bodyPr/>
        <a:lstStyle/>
        <a:p>
          <a:endParaRPr lang="en-GB"/>
        </a:p>
      </dgm:t>
    </dgm:pt>
    <dgm:pt modelId="{37D7AA24-BD17-6442-8545-31CD8D42B850}">
      <dgm:prSet phldrT="[Text]"/>
      <dgm:spPr/>
      <dgm:t>
        <a:bodyPr/>
        <a:lstStyle/>
        <a:p>
          <a:r>
            <a:rPr lang="en-GB" dirty="0"/>
            <a:t>Syllabus</a:t>
          </a:r>
        </a:p>
      </dgm:t>
    </dgm:pt>
    <dgm:pt modelId="{97459F60-3679-754F-A039-510EBF96BC92}" type="parTrans" cxnId="{88811C54-11AC-2943-BA4A-2AB0FF117974}">
      <dgm:prSet/>
      <dgm:spPr/>
      <dgm:t>
        <a:bodyPr/>
        <a:lstStyle/>
        <a:p>
          <a:endParaRPr lang="en-GB"/>
        </a:p>
      </dgm:t>
    </dgm:pt>
    <dgm:pt modelId="{78BFA367-F395-504C-8081-850DF741803B}" type="sibTrans" cxnId="{88811C54-11AC-2943-BA4A-2AB0FF117974}">
      <dgm:prSet/>
      <dgm:spPr/>
      <dgm:t>
        <a:bodyPr/>
        <a:lstStyle/>
        <a:p>
          <a:endParaRPr lang="en-GB"/>
        </a:p>
      </dgm:t>
    </dgm:pt>
    <dgm:pt modelId="{30ECA866-BC90-0F42-8574-EFBFBE78EBD4}">
      <dgm:prSet phldrT="[Text]"/>
      <dgm:spPr/>
      <dgm:t>
        <a:bodyPr/>
        <a:lstStyle/>
        <a:p>
          <a:r>
            <a:rPr lang="en-GB" dirty="0"/>
            <a:t>Exam</a:t>
          </a:r>
        </a:p>
      </dgm:t>
    </dgm:pt>
    <dgm:pt modelId="{86EE8967-F995-2548-8CB7-920554025285}" type="parTrans" cxnId="{A6E85F41-E758-B04E-83E7-066DD92AD1C3}">
      <dgm:prSet/>
      <dgm:spPr/>
      <dgm:t>
        <a:bodyPr/>
        <a:lstStyle/>
        <a:p>
          <a:endParaRPr lang="en-GB"/>
        </a:p>
      </dgm:t>
    </dgm:pt>
    <dgm:pt modelId="{412031E8-580C-BB44-84D0-7CDCF2B8D542}" type="sibTrans" cxnId="{A6E85F41-E758-B04E-83E7-066DD92AD1C3}">
      <dgm:prSet/>
      <dgm:spPr/>
      <dgm:t>
        <a:bodyPr/>
        <a:lstStyle/>
        <a:p>
          <a:endParaRPr lang="en-GB"/>
        </a:p>
      </dgm:t>
    </dgm:pt>
    <dgm:pt modelId="{32849353-94EC-6445-A9FE-62E09F65E5D4}" type="pres">
      <dgm:prSet presAssocID="{3ED827C4-2055-5E47-999B-0979984E94A4}" presName="Name0" presStyleCnt="0">
        <dgm:presLayoutVars>
          <dgm:chMax val="7"/>
          <dgm:resizeHandles val="exact"/>
        </dgm:presLayoutVars>
      </dgm:prSet>
      <dgm:spPr/>
    </dgm:pt>
    <dgm:pt modelId="{C4C003EB-57E0-7A47-BE20-C47E0E9DABEE}" type="pres">
      <dgm:prSet presAssocID="{3ED827C4-2055-5E47-999B-0979984E94A4}" presName="comp1" presStyleCnt="0"/>
      <dgm:spPr/>
    </dgm:pt>
    <dgm:pt modelId="{8173EFA7-B600-5E4A-A432-1C7374791CD9}" type="pres">
      <dgm:prSet presAssocID="{3ED827C4-2055-5E47-999B-0979984E94A4}" presName="circle1" presStyleLbl="node1" presStyleIdx="0" presStyleCnt="4"/>
      <dgm:spPr/>
    </dgm:pt>
    <dgm:pt modelId="{826C25B2-3CA7-4443-B8F0-7962E77D3498}" type="pres">
      <dgm:prSet presAssocID="{3ED827C4-2055-5E47-999B-0979984E94A4}" presName="c1text" presStyleLbl="node1" presStyleIdx="0" presStyleCnt="4">
        <dgm:presLayoutVars>
          <dgm:bulletEnabled val="1"/>
        </dgm:presLayoutVars>
      </dgm:prSet>
      <dgm:spPr/>
    </dgm:pt>
    <dgm:pt modelId="{ED38104D-933C-864B-95AD-827858D1217C}" type="pres">
      <dgm:prSet presAssocID="{3ED827C4-2055-5E47-999B-0979984E94A4}" presName="comp2" presStyleCnt="0"/>
      <dgm:spPr/>
    </dgm:pt>
    <dgm:pt modelId="{03999429-33B9-DF4D-85AD-B918BE3179C6}" type="pres">
      <dgm:prSet presAssocID="{3ED827C4-2055-5E47-999B-0979984E94A4}" presName="circle2" presStyleLbl="node1" presStyleIdx="1" presStyleCnt="4"/>
      <dgm:spPr/>
    </dgm:pt>
    <dgm:pt modelId="{7DBDD659-BBDB-BF44-9071-DA858E7D88DE}" type="pres">
      <dgm:prSet presAssocID="{3ED827C4-2055-5E47-999B-0979984E94A4}" presName="c2text" presStyleLbl="node1" presStyleIdx="1" presStyleCnt="4">
        <dgm:presLayoutVars>
          <dgm:bulletEnabled val="1"/>
        </dgm:presLayoutVars>
      </dgm:prSet>
      <dgm:spPr/>
    </dgm:pt>
    <dgm:pt modelId="{95035730-545F-3840-B265-4126E7BBF104}" type="pres">
      <dgm:prSet presAssocID="{3ED827C4-2055-5E47-999B-0979984E94A4}" presName="comp3" presStyleCnt="0"/>
      <dgm:spPr/>
    </dgm:pt>
    <dgm:pt modelId="{80E851CA-9488-8A4F-BC73-785C9563D20A}" type="pres">
      <dgm:prSet presAssocID="{3ED827C4-2055-5E47-999B-0979984E94A4}" presName="circle3" presStyleLbl="node1" presStyleIdx="2" presStyleCnt="4"/>
      <dgm:spPr/>
    </dgm:pt>
    <dgm:pt modelId="{477CC2BA-BE07-2E46-91A4-64EDCCBC56CD}" type="pres">
      <dgm:prSet presAssocID="{3ED827C4-2055-5E47-999B-0979984E94A4}" presName="c3text" presStyleLbl="node1" presStyleIdx="2" presStyleCnt="4">
        <dgm:presLayoutVars>
          <dgm:bulletEnabled val="1"/>
        </dgm:presLayoutVars>
      </dgm:prSet>
      <dgm:spPr/>
    </dgm:pt>
    <dgm:pt modelId="{30203D16-A65B-794D-81B1-53939596462F}" type="pres">
      <dgm:prSet presAssocID="{3ED827C4-2055-5E47-999B-0979984E94A4}" presName="comp4" presStyleCnt="0"/>
      <dgm:spPr/>
    </dgm:pt>
    <dgm:pt modelId="{A7F31174-9BF4-5B43-AC48-B90298176A59}" type="pres">
      <dgm:prSet presAssocID="{3ED827C4-2055-5E47-999B-0979984E94A4}" presName="circle4" presStyleLbl="node1" presStyleIdx="3" presStyleCnt="4"/>
      <dgm:spPr/>
    </dgm:pt>
    <dgm:pt modelId="{CCFE2452-E64C-6348-89FD-AD26DA80FBB1}" type="pres">
      <dgm:prSet presAssocID="{3ED827C4-2055-5E47-999B-0979984E94A4}" presName="c4text" presStyleLbl="node1" presStyleIdx="3" presStyleCnt="4">
        <dgm:presLayoutVars>
          <dgm:bulletEnabled val="1"/>
        </dgm:presLayoutVars>
      </dgm:prSet>
      <dgm:spPr/>
    </dgm:pt>
  </dgm:ptLst>
  <dgm:cxnLst>
    <dgm:cxn modelId="{2888A524-644F-CC45-88F4-2826E52432CE}" type="presOf" srcId="{3DCE824D-DA89-004C-B90F-CE835682B294}" destId="{8173EFA7-B600-5E4A-A432-1C7374791CD9}" srcOrd="0" destOrd="0" presId="urn:microsoft.com/office/officeart/2005/8/layout/venn2"/>
    <dgm:cxn modelId="{A6E85F41-E758-B04E-83E7-066DD92AD1C3}" srcId="{3ED827C4-2055-5E47-999B-0979984E94A4}" destId="{30ECA866-BC90-0F42-8574-EFBFBE78EBD4}" srcOrd="3" destOrd="0" parTransId="{86EE8967-F995-2548-8CB7-920554025285}" sibTransId="{412031E8-580C-BB44-84D0-7CDCF2B8D542}"/>
    <dgm:cxn modelId="{671E5248-DE02-7B49-AFF3-B8E7687D9A27}" srcId="{3ED827C4-2055-5E47-999B-0979984E94A4}" destId="{E099D513-3394-DE4A-9BF8-FD50709536AB}" srcOrd="1" destOrd="0" parTransId="{EE951F36-0C32-C74E-AF05-468E76C2481C}" sibTransId="{C02A87D1-09FD-1543-8DF2-08E73AB402D5}"/>
    <dgm:cxn modelId="{88811C54-11AC-2943-BA4A-2AB0FF117974}" srcId="{3ED827C4-2055-5E47-999B-0979984E94A4}" destId="{37D7AA24-BD17-6442-8545-31CD8D42B850}" srcOrd="2" destOrd="0" parTransId="{97459F60-3679-754F-A039-510EBF96BC92}" sibTransId="{78BFA367-F395-504C-8081-850DF741803B}"/>
    <dgm:cxn modelId="{362DDF7A-37F3-FB4F-864E-FC9F5422F394}" type="presOf" srcId="{3DCE824D-DA89-004C-B90F-CE835682B294}" destId="{826C25B2-3CA7-4443-B8F0-7962E77D3498}" srcOrd="1" destOrd="0" presId="urn:microsoft.com/office/officeart/2005/8/layout/venn2"/>
    <dgm:cxn modelId="{7C23BD83-FD30-1140-87D8-E735D36AC2D9}" type="presOf" srcId="{E099D513-3394-DE4A-9BF8-FD50709536AB}" destId="{03999429-33B9-DF4D-85AD-B918BE3179C6}" srcOrd="0" destOrd="0" presId="urn:microsoft.com/office/officeart/2005/8/layout/venn2"/>
    <dgm:cxn modelId="{BA9AA58D-E1BA-DD45-931E-172089154655}" type="presOf" srcId="{30ECA866-BC90-0F42-8574-EFBFBE78EBD4}" destId="{CCFE2452-E64C-6348-89FD-AD26DA80FBB1}" srcOrd="1" destOrd="0" presId="urn:microsoft.com/office/officeart/2005/8/layout/venn2"/>
    <dgm:cxn modelId="{B692EDB3-8B1E-DC4A-A19A-DD00F5809C6F}" type="presOf" srcId="{3ED827C4-2055-5E47-999B-0979984E94A4}" destId="{32849353-94EC-6445-A9FE-62E09F65E5D4}" srcOrd="0" destOrd="0" presId="urn:microsoft.com/office/officeart/2005/8/layout/venn2"/>
    <dgm:cxn modelId="{72A615C6-2E78-EA43-B605-9A54600C9B26}" type="presOf" srcId="{37D7AA24-BD17-6442-8545-31CD8D42B850}" destId="{477CC2BA-BE07-2E46-91A4-64EDCCBC56CD}" srcOrd="1" destOrd="0" presId="urn:microsoft.com/office/officeart/2005/8/layout/venn2"/>
    <dgm:cxn modelId="{C362CECB-0E9B-0D41-B663-4EFAB4FB80E8}" type="presOf" srcId="{E099D513-3394-DE4A-9BF8-FD50709536AB}" destId="{7DBDD659-BBDB-BF44-9071-DA858E7D88DE}" srcOrd="1" destOrd="0" presId="urn:microsoft.com/office/officeart/2005/8/layout/venn2"/>
    <dgm:cxn modelId="{6B20D2DE-099A-CA41-B922-0F3E28D4BF9A}" srcId="{3ED827C4-2055-5E47-999B-0979984E94A4}" destId="{3DCE824D-DA89-004C-B90F-CE835682B294}" srcOrd="0" destOrd="0" parTransId="{229FADFA-1ED3-D246-B187-D806F2917074}" sibTransId="{5EAE0A34-0E21-6247-AAF0-0758F0BD8A71}"/>
    <dgm:cxn modelId="{82EA57EB-1568-FB43-A711-38317D4E2744}" type="presOf" srcId="{30ECA866-BC90-0F42-8574-EFBFBE78EBD4}" destId="{A7F31174-9BF4-5B43-AC48-B90298176A59}" srcOrd="0" destOrd="0" presId="urn:microsoft.com/office/officeart/2005/8/layout/venn2"/>
    <dgm:cxn modelId="{89B9C0F4-A482-3A4F-AA32-4E0466333A31}" type="presOf" srcId="{37D7AA24-BD17-6442-8545-31CD8D42B850}" destId="{80E851CA-9488-8A4F-BC73-785C9563D20A}" srcOrd="0" destOrd="0" presId="urn:microsoft.com/office/officeart/2005/8/layout/venn2"/>
    <dgm:cxn modelId="{75A1ECA4-B0C7-0F4C-A88D-A4125BEA8676}" type="presParOf" srcId="{32849353-94EC-6445-A9FE-62E09F65E5D4}" destId="{C4C003EB-57E0-7A47-BE20-C47E0E9DABEE}" srcOrd="0" destOrd="0" presId="urn:microsoft.com/office/officeart/2005/8/layout/venn2"/>
    <dgm:cxn modelId="{455227EB-0F22-7F4D-B704-77493EE368AC}" type="presParOf" srcId="{C4C003EB-57E0-7A47-BE20-C47E0E9DABEE}" destId="{8173EFA7-B600-5E4A-A432-1C7374791CD9}" srcOrd="0" destOrd="0" presId="urn:microsoft.com/office/officeart/2005/8/layout/venn2"/>
    <dgm:cxn modelId="{2BAF3565-3649-5547-8B7A-7FC500A10C37}" type="presParOf" srcId="{C4C003EB-57E0-7A47-BE20-C47E0E9DABEE}" destId="{826C25B2-3CA7-4443-B8F0-7962E77D3498}" srcOrd="1" destOrd="0" presId="urn:microsoft.com/office/officeart/2005/8/layout/venn2"/>
    <dgm:cxn modelId="{03CC4A38-5C03-3441-9C74-21F3CA5F9319}" type="presParOf" srcId="{32849353-94EC-6445-A9FE-62E09F65E5D4}" destId="{ED38104D-933C-864B-95AD-827858D1217C}" srcOrd="1" destOrd="0" presId="urn:microsoft.com/office/officeart/2005/8/layout/venn2"/>
    <dgm:cxn modelId="{A12FB33E-5B4C-A048-BFD4-94A2F2BC0750}" type="presParOf" srcId="{ED38104D-933C-864B-95AD-827858D1217C}" destId="{03999429-33B9-DF4D-85AD-B918BE3179C6}" srcOrd="0" destOrd="0" presId="urn:microsoft.com/office/officeart/2005/8/layout/venn2"/>
    <dgm:cxn modelId="{B1E74C80-07C0-2441-9D9C-A9F75938D22F}" type="presParOf" srcId="{ED38104D-933C-864B-95AD-827858D1217C}" destId="{7DBDD659-BBDB-BF44-9071-DA858E7D88DE}" srcOrd="1" destOrd="0" presId="urn:microsoft.com/office/officeart/2005/8/layout/venn2"/>
    <dgm:cxn modelId="{AFA56223-9246-5143-962F-ADD52873661F}" type="presParOf" srcId="{32849353-94EC-6445-A9FE-62E09F65E5D4}" destId="{95035730-545F-3840-B265-4126E7BBF104}" srcOrd="2" destOrd="0" presId="urn:microsoft.com/office/officeart/2005/8/layout/venn2"/>
    <dgm:cxn modelId="{CB6880F9-54D2-114F-9C81-F1E4749C6E4E}" type="presParOf" srcId="{95035730-545F-3840-B265-4126E7BBF104}" destId="{80E851CA-9488-8A4F-BC73-785C9563D20A}" srcOrd="0" destOrd="0" presId="urn:microsoft.com/office/officeart/2005/8/layout/venn2"/>
    <dgm:cxn modelId="{7E5B7AF6-9DF9-0E48-A0C0-1A9F0CA9C81E}" type="presParOf" srcId="{95035730-545F-3840-B265-4126E7BBF104}" destId="{477CC2BA-BE07-2E46-91A4-64EDCCBC56CD}" srcOrd="1" destOrd="0" presId="urn:microsoft.com/office/officeart/2005/8/layout/venn2"/>
    <dgm:cxn modelId="{C51A543D-0978-C34C-ADB2-B3750FA2ADBA}" type="presParOf" srcId="{32849353-94EC-6445-A9FE-62E09F65E5D4}" destId="{30203D16-A65B-794D-81B1-53939596462F}" srcOrd="3" destOrd="0" presId="urn:microsoft.com/office/officeart/2005/8/layout/venn2"/>
    <dgm:cxn modelId="{1AC1B454-80D5-9643-BB97-701658C701EB}" type="presParOf" srcId="{30203D16-A65B-794D-81B1-53939596462F}" destId="{A7F31174-9BF4-5B43-AC48-B90298176A59}" srcOrd="0" destOrd="0" presId="urn:microsoft.com/office/officeart/2005/8/layout/venn2"/>
    <dgm:cxn modelId="{1DE8F897-4042-6D4E-BF66-36DBD7C56ABC}" type="presParOf" srcId="{30203D16-A65B-794D-81B1-53939596462F}" destId="{CCFE2452-E64C-6348-89FD-AD26DA80FBB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3EFA7-B600-5E4A-A432-1C7374791CD9}">
      <dsp:nvSpPr>
        <dsp:cNvPr id="0" name=""/>
        <dsp:cNvSpPr/>
      </dsp:nvSpPr>
      <dsp:spPr>
        <a:xfrm>
          <a:off x="2709333" y="0"/>
          <a:ext cx="10837333" cy="108373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GB" sz="3900" kern="1200" dirty="0"/>
            <a:t>Domain</a:t>
          </a:r>
        </a:p>
      </dsp:txBody>
      <dsp:txXfrm>
        <a:off x="6612940" y="541866"/>
        <a:ext cx="3030118" cy="1625599"/>
      </dsp:txXfrm>
    </dsp:sp>
    <dsp:sp modelId="{03999429-33B9-DF4D-85AD-B918BE3179C6}">
      <dsp:nvSpPr>
        <dsp:cNvPr id="0" name=""/>
        <dsp:cNvSpPr/>
      </dsp:nvSpPr>
      <dsp:spPr>
        <a:xfrm>
          <a:off x="3793066" y="2167466"/>
          <a:ext cx="8669866" cy="86698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GB" sz="3900" kern="1200" dirty="0"/>
            <a:t>Curriculum</a:t>
          </a:r>
        </a:p>
      </dsp:txBody>
      <dsp:txXfrm>
        <a:off x="6612940" y="2687658"/>
        <a:ext cx="3030118" cy="1560575"/>
      </dsp:txXfrm>
    </dsp:sp>
    <dsp:sp modelId="{80E851CA-9488-8A4F-BC73-785C9563D20A}">
      <dsp:nvSpPr>
        <dsp:cNvPr id="0" name=""/>
        <dsp:cNvSpPr/>
      </dsp:nvSpPr>
      <dsp:spPr>
        <a:xfrm>
          <a:off x="4876800" y="4334933"/>
          <a:ext cx="6502399" cy="650239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GB" sz="3900" kern="1200" dirty="0"/>
            <a:t>Syllabus</a:t>
          </a:r>
        </a:p>
      </dsp:txBody>
      <dsp:txXfrm>
        <a:off x="6612940" y="4822613"/>
        <a:ext cx="3030118" cy="1463039"/>
      </dsp:txXfrm>
    </dsp:sp>
    <dsp:sp modelId="{A7F31174-9BF4-5B43-AC48-B90298176A59}">
      <dsp:nvSpPr>
        <dsp:cNvPr id="0" name=""/>
        <dsp:cNvSpPr/>
      </dsp:nvSpPr>
      <dsp:spPr>
        <a:xfrm>
          <a:off x="5960533" y="6502399"/>
          <a:ext cx="4334933" cy="43349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GB" sz="3900" kern="1200" dirty="0"/>
            <a:t>Exam</a:t>
          </a:r>
        </a:p>
      </dsp:txBody>
      <dsp:txXfrm>
        <a:off x="6595369" y="7586133"/>
        <a:ext cx="3065260" cy="21674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 name="Shape 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300"/>
      </a:spcBef>
      <a:defRPr sz="1600">
        <a:latin typeface="Roboto"/>
        <a:ea typeface="Roboto"/>
        <a:cs typeface="Roboto"/>
        <a:sym typeface="Roboto"/>
      </a:defRPr>
    </a:lvl1pPr>
    <a:lvl2pPr indent="228600" defTabSz="457200" latinLnBrk="0">
      <a:spcBef>
        <a:spcPts val="300"/>
      </a:spcBef>
      <a:defRPr sz="1600">
        <a:latin typeface="Roboto"/>
        <a:ea typeface="Roboto"/>
        <a:cs typeface="Roboto"/>
        <a:sym typeface="Roboto"/>
      </a:defRPr>
    </a:lvl2pPr>
    <a:lvl3pPr indent="457200" defTabSz="457200" latinLnBrk="0">
      <a:spcBef>
        <a:spcPts val="300"/>
      </a:spcBef>
      <a:defRPr sz="1600">
        <a:latin typeface="Roboto"/>
        <a:ea typeface="Roboto"/>
        <a:cs typeface="Roboto"/>
        <a:sym typeface="Roboto"/>
      </a:defRPr>
    </a:lvl3pPr>
    <a:lvl4pPr indent="685800" defTabSz="457200" latinLnBrk="0">
      <a:spcBef>
        <a:spcPts val="300"/>
      </a:spcBef>
      <a:defRPr sz="1600">
        <a:latin typeface="Roboto"/>
        <a:ea typeface="Roboto"/>
        <a:cs typeface="Roboto"/>
        <a:sym typeface="Roboto"/>
      </a:defRPr>
    </a:lvl4pPr>
    <a:lvl5pPr indent="914400" defTabSz="457200" latinLnBrk="0">
      <a:spcBef>
        <a:spcPts val="300"/>
      </a:spcBef>
      <a:defRPr sz="1600">
        <a:latin typeface="Roboto"/>
        <a:ea typeface="Roboto"/>
        <a:cs typeface="Roboto"/>
        <a:sym typeface="Roboto"/>
      </a:defRPr>
    </a:lvl5pPr>
    <a:lvl6pPr indent="1143000" defTabSz="457200" latinLnBrk="0">
      <a:spcBef>
        <a:spcPts val="300"/>
      </a:spcBef>
      <a:defRPr sz="1600">
        <a:latin typeface="Roboto"/>
        <a:ea typeface="Roboto"/>
        <a:cs typeface="Roboto"/>
        <a:sym typeface="Roboto"/>
      </a:defRPr>
    </a:lvl6pPr>
    <a:lvl7pPr indent="1371600" defTabSz="457200" latinLnBrk="0">
      <a:spcBef>
        <a:spcPts val="300"/>
      </a:spcBef>
      <a:defRPr sz="1600">
        <a:latin typeface="Roboto"/>
        <a:ea typeface="Roboto"/>
        <a:cs typeface="Roboto"/>
        <a:sym typeface="Roboto"/>
      </a:defRPr>
    </a:lvl7pPr>
    <a:lvl8pPr indent="1600200" defTabSz="457200" latinLnBrk="0">
      <a:spcBef>
        <a:spcPts val="300"/>
      </a:spcBef>
      <a:defRPr sz="1600">
        <a:latin typeface="Roboto"/>
        <a:ea typeface="Roboto"/>
        <a:cs typeface="Roboto"/>
        <a:sym typeface="Roboto"/>
      </a:defRPr>
    </a:lvl8pPr>
    <a:lvl9pPr indent="1828800" defTabSz="457200" latinLnBrk="0">
      <a:spcBef>
        <a:spcPts val="300"/>
      </a:spcBef>
      <a:defRPr sz="1600">
        <a:latin typeface="Roboto"/>
        <a:ea typeface="Roboto"/>
        <a:cs typeface="Roboto"/>
        <a:sym typeface="Roboto"/>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glossary.org/high-expectation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edglossary.org/criterion-referenced-tes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37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Pupils have the right to know and be able to celebrate the culmination of their studies – in many cases, this is 10 or more years.  The exam specification is just one small sample.  To argue that exams should not go ahead because pupils have missed weeks at school from a 10 or more year window makes no sense.  It is not the job of exams to be fair.</a:t>
            </a:r>
          </a:p>
        </p:txBody>
      </p:sp>
    </p:spTree>
    <p:extLst>
      <p:ext uri="{BB962C8B-B14F-4D97-AF65-F5344CB8AC3E}">
        <p14:creationId xmlns:p14="http://schemas.microsoft.com/office/powerpoint/2010/main" val="414555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846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600" b="0" i="0" dirty="0">
                <a:effectLst/>
                <a:latin typeface="Roboto"/>
                <a:ea typeface="Roboto"/>
                <a:cs typeface="Roboto"/>
                <a:sym typeface="Roboto"/>
              </a:rPr>
              <a:t>Reliability refers to the consistency of measurement. Reliable scores show little inconsistency from one measurement to the next. So for a test to be reliable it has to provide consistent results across time. If I sit a GCSE in English one day and I sit it again the next day (obviously having done nothing in between that might improve my score), then if the test is reliable I should get the same score. If I weigh myself on a set of bathroom scales several times in a row, then if the scales are reliable I should get the same reading every time.</a:t>
            </a:r>
          </a:p>
          <a:p>
            <a:endParaRPr lang="en-GB" sz="1600" b="0" i="0" dirty="0">
              <a:effectLst/>
              <a:latin typeface="Roboto"/>
              <a:ea typeface="Roboto"/>
              <a:cs typeface="Roboto"/>
              <a:sym typeface="Roboto"/>
            </a:endParaRPr>
          </a:p>
          <a:p>
            <a:r>
              <a:rPr lang="en-GB" sz="1600" b="0" i="0" dirty="0">
                <a:effectLst/>
                <a:latin typeface="Roboto"/>
                <a:ea typeface="Roboto"/>
                <a:cs typeface="Roboto"/>
                <a:sym typeface="Roboto"/>
              </a:rPr>
              <a:t>A test can be reliable but inaccurate. The GCSE could give me the same score both times, but it could be the wrong score. The scales could tell me I am the same weight every time, but it could be the wrong weight.</a:t>
            </a:r>
          </a:p>
          <a:p>
            <a:endParaRPr lang="en-US" dirty="0"/>
          </a:p>
        </p:txBody>
      </p:sp>
    </p:spTree>
    <p:extLst>
      <p:ext uri="{BB962C8B-B14F-4D97-AF65-F5344CB8AC3E}">
        <p14:creationId xmlns:p14="http://schemas.microsoft.com/office/powerpoint/2010/main" val="125957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600" b="0" i="0" dirty="0">
                <a:effectLst/>
                <a:latin typeface="Roboto"/>
                <a:ea typeface="Roboto"/>
                <a:cs typeface="Roboto"/>
                <a:sym typeface="Roboto"/>
              </a:rPr>
              <a:t>Validity can be compromised in many ways – </a:t>
            </a:r>
            <a:r>
              <a:rPr lang="en-GB" sz="1600" b="0" i="0" dirty="0" err="1">
                <a:effectLst/>
                <a:latin typeface="Roboto"/>
                <a:ea typeface="Roboto"/>
                <a:cs typeface="Roboto"/>
                <a:sym typeface="Roboto"/>
              </a:rPr>
              <a:t>Koretz</a:t>
            </a:r>
            <a:r>
              <a:rPr lang="en-GB" sz="1600" b="0" i="0" dirty="0">
                <a:effectLst/>
                <a:latin typeface="Roboto"/>
                <a:ea typeface="Roboto"/>
                <a:cs typeface="Roboto"/>
                <a:sym typeface="Roboto"/>
              </a:rPr>
              <a:t> explains three. First, in order to make a valid inference about a pupil’s ability in a particular domain, you have to make sure the test adequately samples from that domain. If you don’t, this is called </a:t>
            </a:r>
            <a:r>
              <a:rPr lang="en-GB" sz="1600" b="1" i="0" dirty="0">
                <a:effectLst/>
                <a:latin typeface="Roboto"/>
                <a:ea typeface="Roboto"/>
                <a:cs typeface="Roboto"/>
                <a:sym typeface="Roboto"/>
              </a:rPr>
              <a:t>construct underrepresentation</a:t>
            </a:r>
            <a:r>
              <a:rPr lang="en-GB" sz="1600" b="0" i="0" dirty="0">
                <a:effectLst/>
                <a:latin typeface="Roboto"/>
                <a:ea typeface="Roboto"/>
                <a:cs typeface="Roboto"/>
                <a:sym typeface="Roboto"/>
              </a:rPr>
              <a:t>. Your test fails to adequately represent the construct that you want to make inferences about.</a:t>
            </a:r>
          </a:p>
          <a:p>
            <a:endParaRPr lang="en-GB" sz="1600" b="0" i="0" dirty="0">
              <a:effectLst/>
              <a:latin typeface="Roboto"/>
              <a:ea typeface="Roboto"/>
              <a:cs typeface="Roboto"/>
              <a:sym typeface="Roboto"/>
            </a:endParaRPr>
          </a:p>
          <a:p>
            <a:r>
              <a:rPr lang="en-GB" sz="1600" b="0" i="0" dirty="0">
                <a:effectLst/>
                <a:latin typeface="Roboto"/>
                <a:ea typeface="Roboto"/>
                <a:cs typeface="Roboto"/>
                <a:sym typeface="Roboto"/>
              </a:rPr>
              <a:t>The opposite problem is also possible – when you test more than you are trying to make the inference about. This makes it hard to isolate an exact skill that you can make an inference about. This is </a:t>
            </a:r>
            <a:r>
              <a:rPr lang="en-GB" sz="1600" b="1" i="0" dirty="0">
                <a:effectLst/>
                <a:latin typeface="Roboto"/>
                <a:ea typeface="Roboto"/>
                <a:cs typeface="Roboto"/>
                <a:sym typeface="Roboto"/>
              </a:rPr>
              <a:t>construct-irrelevance variance</a:t>
            </a:r>
            <a:r>
              <a:rPr lang="en-GB" sz="1600" b="0" i="0" dirty="0">
                <a:effectLst/>
                <a:latin typeface="Roboto"/>
                <a:ea typeface="Roboto"/>
                <a:cs typeface="Roboto"/>
                <a:sym typeface="Roboto"/>
              </a:rPr>
              <a:t>. Finally, there are cases when a test that normally allows us to make valid inferences is used in such a way that it compromises that validity – teaching to the test and such like.</a:t>
            </a:r>
            <a:endParaRPr lang="en-US" dirty="0"/>
          </a:p>
        </p:txBody>
      </p:sp>
    </p:spTree>
    <p:extLst>
      <p:ext uri="{BB962C8B-B14F-4D97-AF65-F5344CB8AC3E}">
        <p14:creationId xmlns:p14="http://schemas.microsoft.com/office/powerpoint/2010/main" val="160908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600" b="0" i="0" dirty="0">
                <a:effectLst/>
                <a:latin typeface="Roboto"/>
                <a:ea typeface="Roboto"/>
                <a:cs typeface="Roboto"/>
                <a:sym typeface="Roboto"/>
              </a:rPr>
              <a:t>Norm-referenced tests are specifically designed to rank test takers on a “bell curve,” or a distribution of scores that resembles, when graphed, the outline of a bell—i.e., a small percentage of students performing well, most performing average, and a small percentage performing poorly. To produce a bell curve each time, test questions are carefully designed to accentuate performance differences among test takers, not to determine if students have achieved specified </a:t>
            </a:r>
            <a:r>
              <a:rPr lang="en-GB" sz="1600" b="1" i="0" u="sng" dirty="0">
                <a:effectLst/>
                <a:latin typeface="Roboto"/>
                <a:ea typeface="Roboto"/>
                <a:cs typeface="Roboto"/>
                <a:sym typeface="Roboto"/>
                <a:hlinkClick r:id="rId3"/>
              </a:rPr>
              <a:t>learning standards</a:t>
            </a:r>
            <a:r>
              <a:rPr lang="en-GB" sz="1600" b="0" i="0" dirty="0">
                <a:effectLst/>
                <a:latin typeface="Roboto"/>
                <a:ea typeface="Roboto"/>
                <a:cs typeface="Roboto"/>
                <a:sym typeface="Roboto"/>
              </a:rPr>
              <a:t>, learned certain material, or acquired specific skills and knowledge. Tests that measure performance against a fixed set of standards or criteria are called </a:t>
            </a:r>
            <a:r>
              <a:rPr lang="en-GB" sz="1600" b="1" i="1" u="sng" dirty="0">
                <a:effectLst/>
                <a:latin typeface="Roboto"/>
                <a:ea typeface="Roboto"/>
                <a:cs typeface="Roboto"/>
                <a:sym typeface="Roboto"/>
                <a:hlinkClick r:id="rId4"/>
              </a:rPr>
              <a:t>criterion-referenced tests</a:t>
            </a:r>
            <a:r>
              <a:rPr lang="en-GB" sz="1600" b="0" i="0" dirty="0">
                <a:effectLst/>
                <a:latin typeface="Roboto"/>
                <a:ea typeface="Roboto"/>
                <a:cs typeface="Roboto"/>
                <a:sym typeface="Roboto"/>
              </a:rPr>
              <a:t>.</a:t>
            </a:r>
            <a:endParaRPr lang="en-US" dirty="0"/>
          </a:p>
        </p:txBody>
      </p:sp>
    </p:spTree>
    <p:extLst>
      <p:ext uri="{BB962C8B-B14F-4D97-AF65-F5344CB8AC3E}">
        <p14:creationId xmlns:p14="http://schemas.microsoft.com/office/powerpoint/2010/main" val="408696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600" dirty="0">
                <a:effectLst/>
                <a:latin typeface="Roboto"/>
                <a:ea typeface="Roboto"/>
                <a:cs typeface="Roboto"/>
                <a:sym typeface="Roboto"/>
              </a:rPr>
              <a:t>Reallocation refers to shifting instructional resources—classroom time, homework, parental nagging, whatever—to better match the content of a specific test.</a:t>
            </a:r>
          </a:p>
          <a:p>
            <a:r>
              <a:rPr lang="en-GB" sz="1600" dirty="0">
                <a:effectLst/>
                <a:latin typeface="Roboto"/>
                <a:ea typeface="Roboto"/>
                <a:cs typeface="Roboto"/>
                <a:sym typeface="Roboto"/>
              </a:rPr>
              <a:t> </a:t>
            </a:r>
          </a:p>
          <a:p>
            <a:r>
              <a:rPr lang="en-GB" sz="1600" dirty="0">
                <a:effectLst/>
                <a:latin typeface="Roboto"/>
                <a:ea typeface="Roboto"/>
                <a:cs typeface="Roboto"/>
                <a:sym typeface="Roboto"/>
              </a:rPr>
              <a:t>A quarter century of studies confirm that many teachers reallocate instruction in response to tests.</a:t>
            </a:r>
          </a:p>
          <a:p>
            <a:r>
              <a:rPr lang="en-GB" sz="1600" dirty="0">
                <a:effectLst/>
                <a:latin typeface="Roboto"/>
                <a:ea typeface="Roboto"/>
                <a:cs typeface="Roboto"/>
                <a:sym typeface="Roboto"/>
              </a:rPr>
              <a:t> </a:t>
            </a:r>
          </a:p>
          <a:p>
            <a:r>
              <a:rPr lang="en-GB" sz="1600" dirty="0">
                <a:effectLst/>
                <a:latin typeface="Roboto"/>
                <a:ea typeface="Roboto"/>
                <a:cs typeface="Roboto"/>
                <a:sym typeface="Roboto"/>
              </a:rPr>
              <a:t>And some studies have found that school administrators reassign teachers to place the most effective ones in the grades in which important tests are given.</a:t>
            </a:r>
          </a:p>
          <a:p>
            <a:r>
              <a:rPr lang="en-GB" sz="1600" dirty="0">
                <a:effectLst/>
                <a:latin typeface="Roboto"/>
                <a:ea typeface="Roboto"/>
                <a:cs typeface="Roboto"/>
                <a:sym typeface="Roboto"/>
              </a:rPr>
              <a:t> </a:t>
            </a:r>
          </a:p>
          <a:p>
            <a:r>
              <a:rPr lang="en-GB" sz="1600" dirty="0">
                <a:effectLst/>
                <a:latin typeface="Roboto"/>
                <a:ea typeface="Roboto"/>
                <a:cs typeface="Roboto"/>
                <a:sym typeface="Roboto"/>
              </a:rPr>
              <a:t>Is reallocation good or bad? Does it generate real gains in achievement or score inflation? This depends on what gets more emphasis, and what gets less. Some reallocation is desirable and is one of the goals of testing programs. For example, if a ninth-grade math test shows that students do relatively poorly in solving basic algebraic equations, one would want their teachers to put more emphasis on such equations. The rub is that devoting more resources to topic A entails fewer resources for topic B. Scores become inflated when topic B—the material that gets less emphasis as a result of reallocation—is also an important part of the domain. If teachers respond to a test by de-emphasizing material that is important to the domain but is not given much weight on the particular test, scores will become inflated. Performance will be weaker when students take another test that places emphasis on those parts of the domain that have been neglected</a:t>
            </a:r>
          </a:p>
          <a:p>
            <a:endParaRPr lang="en-US" dirty="0"/>
          </a:p>
          <a:p>
            <a:endParaRPr lang="en-US" dirty="0"/>
          </a:p>
          <a:p>
            <a:pPr marL="0" marR="0" lvl="0" indent="0" defTabSz="457200" eaLnBrk="1" fontAlgn="auto" latinLnBrk="0" hangingPunct="1">
              <a:lnSpc>
                <a:spcPct val="100000"/>
              </a:lnSpc>
              <a:spcBef>
                <a:spcPts val="300"/>
              </a:spcBef>
              <a:spcAft>
                <a:spcPts val="0"/>
              </a:spcAft>
              <a:buClrTx/>
              <a:buSzTx/>
              <a:buFontTx/>
              <a:buNone/>
              <a:tabLst/>
              <a:defRPr/>
            </a:pPr>
            <a:r>
              <a:rPr lang="en-GB" sz="1600" dirty="0">
                <a:effectLst/>
                <a:latin typeface="Roboto"/>
                <a:ea typeface="Roboto"/>
                <a:cs typeface="Roboto"/>
                <a:sym typeface="Roboto"/>
              </a:rPr>
              <a:t>Alignment is a lynchpin of policy in this era of standards-based testing. Tests should be aligned with standards, and instruction should be aligned with both. And alignment is seen by many as insurance against score inflation, but this is incorrect. Alignment is just reallocation by another name. Whether alignment inflates scores also depends on the importance of the material that is de-emphasized. And research has shown that standards-based tests are not immune to this problem. These tests are still limited samples from larger domains, and therefore focusing too narrowly on the content of the specific test can inflate scores.</a:t>
            </a:r>
          </a:p>
          <a:p>
            <a:endParaRPr lang="en-US" dirty="0"/>
          </a:p>
          <a:p>
            <a:endParaRPr lang="en-US" dirty="0"/>
          </a:p>
          <a:p>
            <a:pPr marL="0" marR="0" lvl="0" indent="0" defTabSz="457200" eaLnBrk="1" fontAlgn="auto" latinLnBrk="0" hangingPunct="1">
              <a:lnSpc>
                <a:spcPct val="100000"/>
              </a:lnSpc>
              <a:spcBef>
                <a:spcPts val="300"/>
              </a:spcBef>
              <a:spcAft>
                <a:spcPts val="0"/>
              </a:spcAft>
              <a:buClrTx/>
              <a:buSzTx/>
              <a:buFontTx/>
              <a:buNone/>
              <a:tabLst/>
              <a:defRPr/>
            </a:pPr>
            <a:r>
              <a:rPr lang="en-GB" sz="1600" dirty="0">
                <a:effectLst/>
                <a:latin typeface="Roboto"/>
                <a:ea typeface="Roboto"/>
                <a:cs typeface="Roboto"/>
                <a:sym typeface="Roboto"/>
              </a:rPr>
              <a:t>Coaching students refers to focusing instruction on small details of the test, many of which have no substantive meaning. Coaching need not inflate scores. If the format or content of a test is sufficiently unfamiliar, a modest amount of coaching may even increase the validity of scores. For example, the first time young students are given a test that requires filling in bubbles on an answer sheet that is going to be scored by a machine, it is worth spending a very short time familiarizing them with this procedure before they start the test. Most often, however, coaching students either wastes time or inflates scores. A good example is training students to use a process of elimination in answering multiple-choice questions. A Princeton Review test-prep manual urges students to do this because “it’s often easier to identify the wrong answers than to find the correct one.”2 What’s wrong with this? The performance gains generated depend entirely on using multiple-choice items. Of course, when students need to apply their knowledge in the real world outside of school, the tasks are unlikely to appear in the form of a multiple-choice item. This example shows that inflation from coaching is in one respect unlike inflation from reallocation. Reallocation inflates scores by making performance on the test unrepresentative of the larger domain, but it does not distort performance on the material tested. (If I taught applicants the vocabulary words on your test, they would know those words—but their scores on the test would not be good estimates of their overall vocabulary knowledge.) In contrast, coaching can exaggerate performance on the tested material. In the example just given, students who are taught to use the process of elimination as a method for “solving” certain types of equations will know less about those types of equations than their performance on the test indicates. So what distinguishes good and bad test prep? The acid test is whether the gains in scores produced by test preparation truly represent meaningful gains in student achievement. We should not care very much about a score on a particular test. What we should be concerned about is the knowledge and skills that the test score is intended to represent. Gains that are specific to a particular test and that do not generalize to other measures of the domain and to performance in the real world are worthless.</a:t>
            </a:r>
          </a:p>
          <a:p>
            <a:endParaRPr lang="en-US" dirty="0"/>
          </a:p>
        </p:txBody>
      </p:sp>
    </p:spTree>
    <p:extLst>
      <p:ext uri="{BB962C8B-B14F-4D97-AF65-F5344CB8AC3E}">
        <p14:creationId xmlns:p14="http://schemas.microsoft.com/office/powerpoint/2010/main" val="426376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findings are supported by </a:t>
            </a:r>
            <a:r>
              <a:rPr lang="en-GB" dirty="0"/>
              <a:t>Campbell, T. (2015) Stereotyped at Seven? Biases in Teacher Judgement of Pupils’ Ability and Attainment. Journal of Social Policy, 44:3, pp 517-547. </a:t>
            </a:r>
            <a:endParaRPr lang="en-US" dirty="0"/>
          </a:p>
        </p:txBody>
      </p:sp>
    </p:spTree>
    <p:extLst>
      <p:ext uri="{BB962C8B-B14F-4D97-AF65-F5344CB8AC3E}">
        <p14:creationId xmlns:p14="http://schemas.microsoft.com/office/powerpoint/2010/main" val="115593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mpletemaths.com/"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 name="Title here…"/>
          <p:cNvSpPr txBox="1">
            <a:spLocks noGrp="1"/>
          </p:cNvSpPr>
          <p:nvPr>
            <p:ph type="body" sz="quarter" idx="13"/>
          </p:nvPr>
        </p:nvSpPr>
        <p:spPr>
          <a:xfrm>
            <a:off x="0" y="5368925"/>
            <a:ext cx="24384003" cy="1870075"/>
          </a:xfrm>
          <a:prstGeom prst="rect">
            <a:avLst/>
          </a:prstGeom>
        </p:spPr>
        <p:txBody>
          <a:bodyPr>
            <a:noAutofit/>
          </a:bodyPr>
          <a:lstStyle>
            <a:lvl1pPr marL="0" indent="0" algn="ctr">
              <a:spcBef>
                <a:spcPts val="0"/>
              </a:spcBef>
              <a:buSzTx/>
              <a:buNone/>
              <a:defRPr sz="12000">
                <a:solidFill>
                  <a:srgbClr val="FFFFFF"/>
                </a:solidFill>
                <a:latin typeface="Roboto Black"/>
                <a:ea typeface="Roboto Black"/>
                <a:cs typeface="Roboto Black"/>
                <a:sym typeface="Roboto Black"/>
              </a:defRPr>
            </a:lvl1pPr>
          </a:lstStyle>
          <a:p>
            <a:r>
              <a:t>Title here…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Standard Slide">
    <p:spTree>
      <p:nvGrpSpPr>
        <p:cNvPr id="1" name=""/>
        <p:cNvGrpSpPr/>
        <p:nvPr/>
      </p:nvGrpSpPr>
      <p:grpSpPr>
        <a:xfrm>
          <a:off x="0" y="0"/>
          <a:ext cx="0" cy="0"/>
          <a:chOff x="0" y="0"/>
          <a:chExt cx="0" cy="0"/>
        </a:xfrm>
      </p:grpSpPr>
      <p:sp>
        <p:nvSpPr>
          <p:cNvPr id="23" name="TextBox 8"/>
          <p:cNvSpPr txBox="1"/>
          <p:nvPr/>
        </p:nvSpPr>
        <p:spPr>
          <a:xfrm>
            <a:off x="3046313" y="13190219"/>
            <a:ext cx="18286554" cy="462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1828800">
              <a:defRPr sz="1600">
                <a:solidFill>
                  <a:srgbClr val="A6AAA9"/>
                </a:solidFill>
                <a:latin typeface="Open Sans Light"/>
                <a:ea typeface="Open Sans Light"/>
                <a:cs typeface="Open Sans Light"/>
                <a:sym typeface="Open Sans Light"/>
              </a:defRPr>
            </a:lvl1pPr>
          </a:lstStyle>
          <a:p>
            <a:r>
              <a:t>All rights reserved. Copyright La Salle Education Ltd. – completemaths.com – No reproduction without permission – ’Complete Mathematics’ and its logo are Trademarks of La Salle Education Ltd.</a:t>
            </a:r>
          </a:p>
        </p:txBody>
      </p:sp>
      <p:pic>
        <p:nvPicPr>
          <p:cNvPr id="25" name="Image" descr="Image">
            <a:hlinkClick r:id="rId2"/>
          </p:cNvPr>
          <p:cNvPicPr>
            <a:picLocks noChangeAspect="1"/>
          </p:cNvPicPr>
          <p:nvPr/>
        </p:nvPicPr>
        <p:blipFill>
          <a:blip r:embed="rId3"/>
          <a:srcRect l="11764" t="2473" r="10869" b="4905"/>
          <a:stretch>
            <a:fillRect/>
          </a:stretch>
        </p:blipFill>
        <p:spPr>
          <a:xfrm>
            <a:off x="38100" y="12079286"/>
            <a:ext cx="1602979" cy="1611314"/>
          </a:xfrm>
          <a:custGeom>
            <a:avLst/>
            <a:gdLst/>
            <a:ahLst/>
            <a:cxnLst>
              <a:cxn ang="0">
                <a:pos x="wd2" y="hd2"/>
              </a:cxn>
              <a:cxn ang="5400000">
                <a:pos x="wd2" y="hd2"/>
              </a:cxn>
              <a:cxn ang="10800000">
                <a:pos x="wd2" y="hd2"/>
              </a:cxn>
              <a:cxn ang="16200000">
                <a:pos x="wd2" y="hd2"/>
              </a:cxn>
            </a:cxnLst>
            <a:rect l="0" t="0" r="r" b="b"/>
            <a:pathLst>
              <a:path w="21600" h="21598" extrusionOk="0">
                <a:moveTo>
                  <a:pt x="10835" y="0"/>
                </a:moveTo>
                <a:cubicBezTo>
                  <a:pt x="10765" y="-2"/>
                  <a:pt x="9530" y="676"/>
                  <a:pt x="8086" y="1506"/>
                </a:cubicBezTo>
                <a:lnTo>
                  <a:pt x="5460" y="3011"/>
                </a:lnTo>
                <a:lnTo>
                  <a:pt x="5417" y="6150"/>
                </a:lnTo>
                <a:lnTo>
                  <a:pt x="5380" y="9283"/>
                </a:lnTo>
                <a:lnTo>
                  <a:pt x="2690" y="10826"/>
                </a:lnTo>
                <a:lnTo>
                  <a:pt x="0" y="12374"/>
                </a:lnTo>
                <a:lnTo>
                  <a:pt x="0" y="15448"/>
                </a:lnTo>
                <a:lnTo>
                  <a:pt x="5" y="18529"/>
                </a:lnTo>
                <a:lnTo>
                  <a:pt x="2653" y="20055"/>
                </a:lnTo>
                <a:cubicBezTo>
                  <a:pt x="4108" y="20896"/>
                  <a:pt x="5359" y="21571"/>
                  <a:pt x="5439" y="21555"/>
                </a:cubicBezTo>
                <a:cubicBezTo>
                  <a:pt x="5518" y="21540"/>
                  <a:pt x="6751" y="20859"/>
                  <a:pt x="8177" y="20039"/>
                </a:cubicBezTo>
                <a:cubicBezTo>
                  <a:pt x="10567" y="18665"/>
                  <a:pt x="10786" y="18558"/>
                  <a:pt x="10979" y="18646"/>
                </a:cubicBezTo>
                <a:cubicBezTo>
                  <a:pt x="11094" y="18698"/>
                  <a:pt x="12307" y="19381"/>
                  <a:pt x="13674" y="20167"/>
                </a:cubicBezTo>
                <a:cubicBezTo>
                  <a:pt x="15042" y="20953"/>
                  <a:pt x="16185" y="21598"/>
                  <a:pt x="16215" y="21598"/>
                </a:cubicBezTo>
                <a:cubicBezTo>
                  <a:pt x="16245" y="21598"/>
                  <a:pt x="17466" y="20908"/>
                  <a:pt x="18931" y="20066"/>
                </a:cubicBezTo>
                <a:lnTo>
                  <a:pt x="21600" y="18534"/>
                </a:lnTo>
                <a:lnTo>
                  <a:pt x="21579" y="15433"/>
                </a:lnTo>
                <a:lnTo>
                  <a:pt x="21557" y="12331"/>
                </a:lnTo>
                <a:lnTo>
                  <a:pt x="18889" y="10799"/>
                </a:lnTo>
                <a:lnTo>
                  <a:pt x="16220" y="9262"/>
                </a:lnTo>
                <a:lnTo>
                  <a:pt x="16177" y="6128"/>
                </a:lnTo>
                <a:lnTo>
                  <a:pt x="16134" y="2990"/>
                </a:lnTo>
                <a:lnTo>
                  <a:pt x="13551" y="1500"/>
                </a:lnTo>
                <a:cubicBezTo>
                  <a:pt x="12129" y="679"/>
                  <a:pt x="10904" y="2"/>
                  <a:pt x="10835" y="0"/>
                </a:cubicBezTo>
                <a:close/>
              </a:path>
            </a:pathLst>
          </a:custGeom>
          <a:ln w="12700">
            <a:miter lim="400000"/>
          </a:ln>
        </p:spPr>
      </p:pic>
      <p:grpSp>
        <p:nvGrpSpPr>
          <p:cNvPr id="29" name="Group"/>
          <p:cNvGrpSpPr/>
          <p:nvPr/>
        </p:nvGrpSpPr>
        <p:grpSpPr>
          <a:xfrm>
            <a:off x="-4820" y="-1"/>
            <a:ext cx="3051134" cy="282281"/>
            <a:chOff x="0" y="0"/>
            <a:chExt cx="3051132" cy="282279"/>
          </a:xfrm>
        </p:grpSpPr>
        <p:sp>
          <p:nvSpPr>
            <p:cNvPr id="26" name="Rectangle"/>
            <p:cNvSpPr/>
            <p:nvPr/>
          </p:nvSpPr>
          <p:spPr>
            <a:xfrm>
              <a:off x="0" y="0"/>
              <a:ext cx="1018801" cy="282280"/>
            </a:xfrm>
            <a:prstGeom prst="rect">
              <a:avLst/>
            </a:prstGeom>
            <a:solidFill>
              <a:srgbClr val="26566E"/>
            </a:solidFill>
            <a:ln w="12700" cap="flat">
              <a:noFill/>
              <a:miter lim="400000"/>
            </a:ln>
            <a:effectLst/>
          </p:spPr>
          <p:txBody>
            <a:bodyPr wrap="square" lIns="71437" tIns="71437" rIns="71437" bIns="71437" numCol="1" anchor="ctr">
              <a:noAutofit/>
            </a:bodyPr>
            <a:lstStyle/>
            <a:p>
              <a:pPr algn="ctr">
                <a:defRPr sz="3200">
                  <a:solidFill>
                    <a:srgbClr val="FFFFFF"/>
                  </a:solidFill>
                  <a:latin typeface="+mn-lt"/>
                  <a:ea typeface="+mn-ea"/>
                  <a:cs typeface="+mn-cs"/>
                  <a:sym typeface="Helvetica Light"/>
                </a:defRPr>
              </a:pPr>
              <a:endParaRPr/>
            </a:p>
          </p:txBody>
        </p:sp>
        <p:sp>
          <p:nvSpPr>
            <p:cNvPr id="27" name="Rectangle"/>
            <p:cNvSpPr/>
            <p:nvPr/>
          </p:nvSpPr>
          <p:spPr>
            <a:xfrm>
              <a:off x="1018799" y="0"/>
              <a:ext cx="1018801" cy="282280"/>
            </a:xfrm>
            <a:prstGeom prst="rect">
              <a:avLst/>
            </a:prstGeom>
            <a:solidFill>
              <a:srgbClr val="31A2CF"/>
            </a:solidFill>
            <a:ln w="12700" cap="flat">
              <a:noFill/>
              <a:miter lim="400000"/>
            </a:ln>
            <a:effectLst/>
          </p:spPr>
          <p:txBody>
            <a:bodyPr wrap="square" lIns="71437" tIns="71437" rIns="71437" bIns="71437" numCol="1" anchor="ctr">
              <a:noAutofit/>
            </a:bodyPr>
            <a:lstStyle/>
            <a:p>
              <a:pPr algn="ctr">
                <a:defRPr sz="3200">
                  <a:solidFill>
                    <a:srgbClr val="FFFFFF"/>
                  </a:solidFill>
                  <a:latin typeface="+mn-lt"/>
                  <a:ea typeface="+mn-ea"/>
                  <a:cs typeface="+mn-cs"/>
                  <a:sym typeface="Helvetica Light"/>
                </a:defRPr>
              </a:pPr>
              <a:endParaRPr/>
            </a:p>
          </p:txBody>
        </p:sp>
        <p:sp>
          <p:nvSpPr>
            <p:cNvPr id="28" name="Rectangle"/>
            <p:cNvSpPr/>
            <p:nvPr/>
          </p:nvSpPr>
          <p:spPr>
            <a:xfrm>
              <a:off x="2032332" y="0"/>
              <a:ext cx="1018801" cy="282280"/>
            </a:xfrm>
            <a:prstGeom prst="rect">
              <a:avLst/>
            </a:prstGeom>
            <a:solidFill>
              <a:srgbClr val="7CBC4C"/>
            </a:solidFill>
            <a:ln w="12700" cap="flat">
              <a:noFill/>
              <a:miter lim="400000"/>
            </a:ln>
            <a:effectLst/>
          </p:spPr>
          <p:txBody>
            <a:bodyPr wrap="square" lIns="71437" tIns="71437" rIns="71437" bIns="71437" numCol="1" anchor="ctr">
              <a:noAutofit/>
            </a:bodyPr>
            <a:lstStyle/>
            <a:p>
              <a:pPr algn="ctr">
                <a:defRPr sz="3200">
                  <a:solidFill>
                    <a:srgbClr val="FFFFFF"/>
                  </a:solidFill>
                  <a:latin typeface="+mn-lt"/>
                  <a:ea typeface="+mn-ea"/>
                  <a:cs typeface="+mn-cs"/>
                  <a:sym typeface="Helvetica Light"/>
                </a:defRPr>
              </a:pPr>
              <a:endParaRPr/>
            </a:p>
          </p:txBody>
        </p:sp>
      </p:grpSp>
      <p:pic>
        <p:nvPicPr>
          <p:cNvPr id="30" name="Image" descr="Image"/>
          <p:cNvPicPr>
            <a:picLocks noChangeAspect="1"/>
          </p:cNvPicPr>
          <p:nvPr/>
        </p:nvPicPr>
        <p:blipFill>
          <a:blip r:embed="rId4"/>
          <a:stretch>
            <a:fillRect/>
          </a:stretch>
        </p:blipFill>
        <p:spPr>
          <a:xfrm>
            <a:off x="21342486" y="12496603"/>
            <a:ext cx="3045515" cy="1200151"/>
          </a:xfrm>
          <a:prstGeom prst="rect">
            <a:avLst/>
          </a:prstGeom>
          <a:ln w="12700">
            <a:miter lim="400000"/>
          </a:ln>
        </p:spPr>
      </p:pic>
      <p:sp>
        <p:nvSpPr>
          <p:cNvPr id="9" name="Title 8">
            <a:extLst>
              <a:ext uri="{FF2B5EF4-FFF2-40B4-BE49-F238E27FC236}">
                <a16:creationId xmlns:a16="http://schemas.microsoft.com/office/drawing/2014/main" id="{4E4AEA0D-2217-F442-BC41-11E029A548EC}"/>
              </a:ext>
            </a:extLst>
          </p:cNvPr>
          <p:cNvSpPr>
            <a:spLocks noGrp="1"/>
          </p:cNvSpPr>
          <p:nvPr>
            <p:ph type="title"/>
          </p:nvPr>
        </p:nvSpPr>
        <p:spPr>
          <a:xfrm>
            <a:off x="0" y="282281"/>
            <a:ext cx="10515600" cy="1200151"/>
          </a:xfrm>
          <a:prstGeom prst="rect">
            <a:avLst/>
          </a:prstGeom>
        </p:spPr>
        <p:txBody>
          <a:bodyPr/>
          <a:lstStyle>
            <a:lvl1pPr algn="l">
              <a:defRPr sz="6000" b="0" i="0">
                <a:solidFill>
                  <a:schemeClr val="tx1">
                    <a:lumMod val="75000"/>
                  </a:schemeClr>
                </a:solidFill>
                <a:latin typeface="Roboto Medium" panose="02000000000000000000" pitchFamily="2" charset="0"/>
                <a:ea typeface="Roboto Medium" panose="02000000000000000000" pitchFamily="2" charset="0"/>
              </a:defRPr>
            </a:lvl1pPr>
          </a:lstStyle>
          <a:p>
            <a:r>
              <a:rPr lang="en-GB"/>
              <a:t>Click to edit Master title style</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userDrawn="1"/>
        </p:nvPicPr>
        <p:blipFill>
          <a:blip r:embed="rId4"/>
          <a:stretch>
            <a:fillRect/>
          </a:stretch>
        </p:blipFill>
        <p:spPr>
          <a:xfrm>
            <a:off x="-68112" y="0"/>
            <a:ext cx="24520224" cy="13716001"/>
          </a:xfrm>
          <a:prstGeom prst="rect">
            <a:avLst/>
          </a:prstGeom>
          <a:ln w="12700">
            <a:miter lim="400000"/>
          </a:ln>
        </p:spPr>
      </p:pic>
      <p:pic>
        <p:nvPicPr>
          <p:cNvPr id="3" name="Picture 11" descr="Picture 11"/>
          <p:cNvPicPr>
            <a:picLocks noChangeAspect="1"/>
          </p:cNvPicPr>
          <p:nvPr/>
        </p:nvPicPr>
        <p:blipFill>
          <a:blip r:embed="rId5"/>
          <a:stretch>
            <a:fillRect/>
          </a:stretch>
        </p:blipFill>
        <p:spPr>
          <a:xfrm>
            <a:off x="9025466" y="11503069"/>
            <a:ext cx="6333069" cy="1514181"/>
          </a:xfrm>
          <a:prstGeom prst="rect">
            <a:avLst/>
          </a:prstGeom>
          <a:ln w="12700">
            <a:miter lim="400000"/>
          </a:ln>
        </p:spPr>
      </p:pic>
      <p:sp>
        <p:nvSpPr>
          <p:cNvPr id="4" name="Title 1"/>
          <p:cNvSpPr txBox="1"/>
          <p:nvPr/>
        </p:nvSpPr>
        <p:spPr>
          <a:xfrm>
            <a:off x="10208400" y="12260159"/>
            <a:ext cx="4981787" cy="1030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lvl1pPr algn="ctr" defTabSz="1828800">
              <a:lnSpc>
                <a:spcPct val="90000"/>
              </a:lnSpc>
              <a:defRPr sz="3600">
                <a:solidFill>
                  <a:srgbClr val="FFFFFF"/>
                </a:solidFill>
                <a:latin typeface="Roboto Light"/>
                <a:ea typeface="Roboto Light"/>
                <a:cs typeface="Roboto Light"/>
                <a:sym typeface="Roboto Light"/>
              </a:defRPr>
            </a:lvl1pPr>
          </a:lstStyle>
          <a:p>
            <a:r>
              <a:t>@LaSalleEd</a:t>
            </a:r>
          </a:p>
        </p:txBody>
      </p:sp>
      <p:pic>
        <p:nvPicPr>
          <p:cNvPr id="5" name="cm-logo_whiteText.png" descr="cm-logo_whiteText.png"/>
          <p:cNvPicPr>
            <a:picLocks noChangeAspect="1"/>
          </p:cNvPicPr>
          <p:nvPr/>
        </p:nvPicPr>
        <p:blipFill>
          <a:blip r:embed="rId6"/>
          <a:stretch>
            <a:fillRect/>
          </a:stretch>
        </p:blipFill>
        <p:spPr>
          <a:xfrm>
            <a:off x="0" y="-1"/>
            <a:ext cx="6333069" cy="2369923"/>
          </a:xfrm>
          <a:prstGeom prst="rect">
            <a:avLst/>
          </a:prstGeom>
          <a:ln w="12700">
            <a:miter lim="400000"/>
          </a:ln>
        </p:spPr>
      </p:pic>
      <p:sp>
        <p:nvSpPr>
          <p:cNvPr id="8" name="Slide Number"/>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lgn="ctr">
              <a:defRPr sz="2400">
                <a:solidFill>
                  <a:srgbClr val="000000"/>
                </a:solidFill>
                <a:latin typeface="+mn-lt"/>
                <a:ea typeface="+mn-ea"/>
                <a:cs typeface="+mn-cs"/>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lgebra Tiles"/>
          <p:cNvSpPr txBox="1">
            <a:spLocks noGrp="1"/>
          </p:cNvSpPr>
          <p:nvPr>
            <p:ph type="body" idx="13"/>
          </p:nvPr>
        </p:nvSpPr>
        <p:spPr>
          <a:xfrm>
            <a:off x="0" y="5165725"/>
            <a:ext cx="24384003" cy="1870075"/>
          </a:xfrm>
          <a:prstGeom prst="rect">
            <a:avLst/>
          </a:prstGeom>
        </p:spPr>
        <p:txBody>
          <a:bodyPr/>
          <a:lstStyle/>
          <a:p>
            <a:r>
              <a:rPr lang="en-GB" sz="10000" b="0" i="0" dirty="0">
                <a:effectLst/>
                <a:latin typeface="Computer Modern Concrete"/>
              </a:rPr>
              <a:t>Getting Teacher Assessment Right</a:t>
            </a:r>
          </a:p>
        </p:txBody>
      </p:sp>
      <p:sp>
        <p:nvSpPr>
          <p:cNvPr id="3" name="Algebra Tiles">
            <a:extLst>
              <a:ext uri="{FF2B5EF4-FFF2-40B4-BE49-F238E27FC236}">
                <a16:creationId xmlns:a16="http://schemas.microsoft.com/office/drawing/2014/main" id="{466C1C24-074D-4E10-A636-D2B709C3131C}"/>
              </a:ext>
            </a:extLst>
          </p:cNvPr>
          <p:cNvSpPr txBox="1">
            <a:spLocks/>
          </p:cNvSpPr>
          <p:nvPr/>
        </p:nvSpPr>
        <p:spPr>
          <a:xfrm>
            <a:off x="-3" y="8237221"/>
            <a:ext cx="24384003" cy="866139"/>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Roboto Black"/>
                <a:ea typeface="Roboto Black"/>
                <a:cs typeface="Roboto Black"/>
                <a:sym typeface="Roboto Black"/>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a:lstStyle>
          <a:p>
            <a:pPr hangingPunct="1"/>
            <a:r>
              <a:rPr lang="en-GB" sz="4800" b="0" i="0" dirty="0">
                <a:effectLst/>
                <a:latin typeface="Roboto"/>
              </a:rPr>
              <a:t>Mark McCourt 		@</a:t>
            </a:r>
            <a:r>
              <a:rPr lang="en-GB" sz="4800" b="0" i="0" dirty="0" err="1">
                <a:effectLst/>
                <a:latin typeface="Roboto"/>
              </a:rPr>
              <a:t>EmathsUK</a:t>
            </a:r>
            <a:endParaRPr lang="en-GB" sz="4800" dirty="0">
              <a:latin typeface="Roboto"/>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3EC9-35AA-4C4F-A31C-330CB525540F}"/>
              </a:ext>
            </a:extLst>
          </p:cNvPr>
          <p:cNvSpPr>
            <a:spLocks noGrp="1"/>
          </p:cNvSpPr>
          <p:nvPr>
            <p:ph type="title"/>
          </p:nvPr>
        </p:nvSpPr>
        <p:spPr>
          <a:xfrm>
            <a:off x="0" y="282281"/>
            <a:ext cx="16824960" cy="1200151"/>
          </a:xfrm>
        </p:spPr>
        <p:txBody>
          <a:bodyPr/>
          <a:lstStyle/>
          <a:p>
            <a:r>
              <a:rPr lang="en-US" dirty="0"/>
              <a:t>Describe the symbols using story and images</a:t>
            </a:r>
          </a:p>
        </p:txBody>
      </p:sp>
      <p:sp>
        <p:nvSpPr>
          <p:cNvPr id="3" name="Subtitle 2">
            <a:extLst>
              <a:ext uri="{FF2B5EF4-FFF2-40B4-BE49-F238E27FC236}">
                <a16:creationId xmlns:a16="http://schemas.microsoft.com/office/drawing/2014/main" id="{EBF5CE5A-F62D-3149-B4B7-04476B514BC7}"/>
              </a:ext>
            </a:extLst>
          </p:cNvPr>
          <p:cNvSpPr txBox="1">
            <a:spLocks/>
          </p:cNvSpPr>
          <p:nvPr/>
        </p:nvSpPr>
        <p:spPr>
          <a:xfrm>
            <a:off x="2989050" y="3219581"/>
            <a:ext cx="7526550" cy="7276837"/>
          </a:xfrm>
          <a:prstGeom prst="rect">
            <a:avLst/>
          </a:prstGeom>
        </p:spPr>
        <p:txBody>
          <a:bodyPr>
            <a:noAutofit/>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a:lstStyle>
          <a:p>
            <a:pPr marL="0" indent="0" algn="ctr" hangingPunct="1">
              <a:buNone/>
            </a:pPr>
            <a:r>
              <a:rPr lang="en-US" sz="8000" dirty="0">
                <a:solidFill>
                  <a:srgbClr val="53585F"/>
                </a:solidFill>
                <a:latin typeface="Roboto"/>
                <a:sym typeface="Roboto"/>
              </a:rPr>
              <a:t>8 </a:t>
            </a:r>
            <a:r>
              <a:rPr lang="el-GR" sz="8000" dirty="0">
                <a:solidFill>
                  <a:srgbClr val="53585F"/>
                </a:solidFill>
                <a:latin typeface="Roboto"/>
                <a:sym typeface="Roboto"/>
              </a:rPr>
              <a:t>×</a:t>
            </a:r>
            <a:r>
              <a:rPr lang="en-US" sz="8000" dirty="0">
                <a:solidFill>
                  <a:srgbClr val="53585F"/>
                </a:solidFill>
                <a:latin typeface="Roboto"/>
                <a:sym typeface="Roboto"/>
              </a:rPr>
              <a:t> 4</a:t>
            </a:r>
          </a:p>
          <a:p>
            <a:pPr marL="0" indent="0" algn="ctr" hangingPunct="1">
              <a:buNone/>
            </a:pPr>
            <a:r>
              <a:rPr lang="en-US" sz="8000" dirty="0">
                <a:solidFill>
                  <a:srgbClr val="53585F"/>
                </a:solidFill>
                <a:latin typeface="Roboto"/>
                <a:sym typeface="Roboto"/>
              </a:rPr>
              <a:t>2 </a:t>
            </a:r>
            <a:r>
              <a:rPr lang="el-GR" sz="8000" dirty="0">
                <a:solidFill>
                  <a:srgbClr val="53585F"/>
                </a:solidFill>
                <a:latin typeface="Roboto"/>
                <a:sym typeface="Roboto"/>
              </a:rPr>
              <a:t>×</a:t>
            </a:r>
            <a:r>
              <a:rPr lang="en-US" sz="8000" dirty="0">
                <a:solidFill>
                  <a:srgbClr val="53585F"/>
                </a:solidFill>
                <a:latin typeface="Roboto"/>
                <a:sym typeface="Roboto"/>
              </a:rPr>
              <a:t> 3 </a:t>
            </a:r>
            <a:r>
              <a:rPr lang="el-GR" sz="8000" dirty="0">
                <a:solidFill>
                  <a:srgbClr val="53585F"/>
                </a:solidFill>
                <a:latin typeface="Roboto"/>
                <a:sym typeface="Roboto"/>
              </a:rPr>
              <a:t>×</a:t>
            </a:r>
            <a:r>
              <a:rPr lang="en-US" sz="8000" dirty="0">
                <a:solidFill>
                  <a:srgbClr val="53585F"/>
                </a:solidFill>
                <a:latin typeface="Roboto"/>
                <a:sym typeface="Roboto"/>
              </a:rPr>
              <a:t> 4</a:t>
            </a:r>
          </a:p>
          <a:p>
            <a:pPr marL="0" indent="0" algn="ctr" hangingPunct="1">
              <a:buNone/>
            </a:pPr>
            <a:r>
              <a:rPr lang="en-US" sz="8000" dirty="0">
                <a:solidFill>
                  <a:srgbClr val="53585F"/>
                </a:solidFill>
                <a:latin typeface="Roboto"/>
                <a:sym typeface="Roboto"/>
              </a:rPr>
              <a:t>102 ÷ 9</a:t>
            </a:r>
          </a:p>
          <a:p>
            <a:pPr marL="0" indent="0" algn="ctr" hangingPunct="1">
              <a:buNone/>
            </a:pPr>
            <a:r>
              <a:rPr lang="en-US" sz="8000" dirty="0">
                <a:solidFill>
                  <a:srgbClr val="53585F"/>
                </a:solidFill>
                <a:latin typeface="Roboto"/>
                <a:sym typeface="Roboto"/>
              </a:rPr>
              <a:t>4x + 5 = 21</a:t>
            </a:r>
          </a:p>
        </p:txBody>
      </p:sp>
      <p:sp>
        <p:nvSpPr>
          <p:cNvPr id="4" name="Subtitle 2">
            <a:extLst>
              <a:ext uri="{FF2B5EF4-FFF2-40B4-BE49-F238E27FC236}">
                <a16:creationId xmlns:a16="http://schemas.microsoft.com/office/drawing/2014/main" id="{3B8E8E4B-7F4A-3D43-813C-F73512A21267}"/>
              </a:ext>
            </a:extLst>
          </p:cNvPr>
          <p:cNvSpPr txBox="1">
            <a:spLocks/>
          </p:cNvSpPr>
          <p:nvPr/>
        </p:nvSpPr>
        <p:spPr>
          <a:xfrm>
            <a:off x="12866647" y="3330203"/>
            <a:ext cx="8528303" cy="7166215"/>
          </a:xfrm>
          <a:prstGeom prst="rect">
            <a:avLst/>
          </a:prstGeom>
        </p:spPr>
        <p:txBody>
          <a:bodyPr>
            <a:noAutofit/>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a:lstStyle>
          <a:p>
            <a:pPr marL="0" indent="0" algn="ctr" hangingPunct="1">
              <a:buNone/>
            </a:pPr>
            <a:r>
              <a:rPr lang="en-US" sz="8000" dirty="0">
                <a:solidFill>
                  <a:srgbClr val="53585F"/>
                </a:solidFill>
                <a:latin typeface="Roboto"/>
                <a:sym typeface="Roboto"/>
              </a:rPr>
              <a:t>8h(4h + 3g)</a:t>
            </a:r>
          </a:p>
          <a:p>
            <a:pPr marL="0" indent="0" algn="ctr" hangingPunct="1">
              <a:buNone/>
            </a:pPr>
            <a:r>
              <a:rPr lang="el-GR" sz="8000" dirty="0">
                <a:solidFill>
                  <a:srgbClr val="53585F"/>
                </a:solidFill>
                <a:latin typeface="Roboto"/>
                <a:sym typeface="Roboto"/>
              </a:rPr>
              <a:t>2 × π² × </a:t>
            </a:r>
            <a:r>
              <a:rPr lang="en-GB" sz="8000" dirty="0">
                <a:solidFill>
                  <a:srgbClr val="53585F"/>
                </a:solidFill>
                <a:latin typeface="Roboto"/>
                <a:sym typeface="Roboto"/>
              </a:rPr>
              <a:t>R × r²</a:t>
            </a:r>
          </a:p>
          <a:p>
            <a:pPr marL="0" indent="0" algn="ctr" hangingPunct="1">
              <a:buNone/>
            </a:pPr>
            <a:r>
              <a:rPr lang="en-US" sz="8000" dirty="0">
                <a:solidFill>
                  <a:srgbClr val="53585F"/>
                </a:solidFill>
                <a:latin typeface="Roboto"/>
                <a:sym typeface="Roboto"/>
              </a:rPr>
              <a:t>y = 2x – 3</a:t>
            </a:r>
          </a:p>
          <a:p>
            <a:pPr marL="0" indent="0" algn="ctr" hangingPunct="1">
              <a:buNone/>
            </a:pPr>
            <a:r>
              <a:rPr lang="en-US" sz="8000" dirty="0">
                <a:solidFill>
                  <a:srgbClr val="53585F"/>
                </a:solidFill>
                <a:latin typeface="Roboto"/>
                <a:sym typeface="Roboto"/>
              </a:rPr>
              <a:t>32 – 68 </a:t>
            </a:r>
          </a:p>
          <a:p>
            <a:pPr marL="0" indent="0" algn="ctr" hangingPunct="1">
              <a:buNone/>
            </a:pPr>
            <a:endParaRPr lang="en-GB" sz="8000" dirty="0"/>
          </a:p>
        </p:txBody>
      </p:sp>
    </p:spTree>
    <p:extLst>
      <p:ext uri="{BB962C8B-B14F-4D97-AF65-F5344CB8AC3E}">
        <p14:creationId xmlns:p14="http://schemas.microsoft.com/office/powerpoint/2010/main" val="10746435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4A80-F079-9641-9119-6AAC12955A0D}"/>
              </a:ext>
            </a:extLst>
          </p:cNvPr>
          <p:cNvSpPr>
            <a:spLocks noGrp="1"/>
          </p:cNvSpPr>
          <p:nvPr>
            <p:ph type="title"/>
          </p:nvPr>
        </p:nvSpPr>
        <p:spPr/>
        <p:txBody>
          <a:bodyPr/>
          <a:lstStyle/>
          <a:p>
            <a:r>
              <a:rPr lang="en-US" dirty="0"/>
              <a:t>The didactics of mathematics</a:t>
            </a:r>
          </a:p>
        </p:txBody>
      </p:sp>
      <p:sp>
        <p:nvSpPr>
          <p:cNvPr id="3" name="Content Placeholder 2">
            <a:extLst>
              <a:ext uri="{FF2B5EF4-FFF2-40B4-BE49-F238E27FC236}">
                <a16:creationId xmlns:a16="http://schemas.microsoft.com/office/drawing/2014/main" id="{CA426F66-0828-B243-9958-B8FB52E40269}"/>
              </a:ext>
            </a:extLst>
          </p:cNvPr>
          <p:cNvSpPr txBox="1">
            <a:spLocks/>
          </p:cNvSpPr>
          <p:nvPr/>
        </p:nvSpPr>
        <p:spPr>
          <a:xfrm>
            <a:off x="1714500" y="3268186"/>
            <a:ext cx="20955000" cy="717962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a:lstStyle>
          <a:p>
            <a:pPr marL="0" indent="0" hangingPunct="1">
              <a:buFontTx/>
              <a:buNone/>
            </a:pPr>
            <a:r>
              <a:rPr lang="en-GB" dirty="0"/>
              <a:t>James Fey considered this preparing of technically detailed and true mathematics for the teaching process as one of ‘</a:t>
            </a:r>
            <a:r>
              <a:rPr lang="en-GB" dirty="0" err="1"/>
              <a:t>elementarization</a:t>
            </a:r>
            <a:r>
              <a:rPr lang="en-GB" dirty="0"/>
              <a:t>’.</a:t>
            </a:r>
          </a:p>
          <a:p>
            <a:pPr marL="0" indent="0" hangingPunct="1">
              <a:buFontTx/>
              <a:buNone/>
            </a:pPr>
            <a:r>
              <a:rPr lang="en-GB" dirty="0"/>
              <a:t>As Fey puts it:</a:t>
            </a:r>
          </a:p>
          <a:p>
            <a:pPr marL="0" indent="0" algn="ctr" hangingPunct="1">
              <a:buFontTx/>
              <a:buNone/>
            </a:pPr>
            <a:r>
              <a:rPr lang="en-GB" b="1" i="1" dirty="0">
                <a:solidFill>
                  <a:srgbClr val="6E706E"/>
                </a:solidFill>
              </a:rPr>
              <a:t>the translation of mathematical concepts, principles, techniques, and reasoning methods from the forms in which they are discovered and then verified by formal reasoning to forms that can be learned readily by a broad audience of students</a:t>
            </a:r>
            <a:endParaRPr lang="en-US" b="1" i="1" dirty="0">
              <a:solidFill>
                <a:srgbClr val="6E706E"/>
              </a:solidFill>
            </a:endParaRPr>
          </a:p>
        </p:txBody>
      </p:sp>
    </p:spTree>
    <p:extLst>
      <p:ext uri="{BB962C8B-B14F-4D97-AF65-F5344CB8AC3E}">
        <p14:creationId xmlns:p14="http://schemas.microsoft.com/office/powerpoint/2010/main" val="33113111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05C3-8CB1-F14F-ABE5-D30732442EC6}"/>
              </a:ext>
            </a:extLst>
          </p:cNvPr>
          <p:cNvSpPr>
            <a:spLocks noGrp="1"/>
          </p:cNvSpPr>
          <p:nvPr>
            <p:ph type="title"/>
          </p:nvPr>
        </p:nvSpPr>
        <p:spPr>
          <a:xfrm>
            <a:off x="0" y="282281"/>
            <a:ext cx="16715232" cy="1200151"/>
          </a:xfrm>
        </p:spPr>
        <p:txBody>
          <a:bodyPr/>
          <a:lstStyle/>
          <a:p>
            <a:r>
              <a:rPr lang="en-US" dirty="0"/>
              <a:t>Instruction, Examples, Models and Metaphors</a:t>
            </a:r>
          </a:p>
        </p:txBody>
      </p:sp>
      <p:pic>
        <p:nvPicPr>
          <p:cNvPr id="3" name="Picture 2">
            <a:extLst>
              <a:ext uri="{FF2B5EF4-FFF2-40B4-BE49-F238E27FC236}">
                <a16:creationId xmlns:a16="http://schemas.microsoft.com/office/drawing/2014/main" id="{37D6DF12-AA86-8D48-A659-F49164918A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2" r="2625" b="-1"/>
          <a:stretch/>
        </p:blipFill>
        <p:spPr bwMode="auto">
          <a:xfrm>
            <a:off x="3610578" y="1482432"/>
            <a:ext cx="17162843" cy="1152060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1567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5A7A-3B5A-6C4C-89AC-DFCDA071D9C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17A0B97-1FE7-6B45-B836-8B246D6A4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08" y="1942327"/>
            <a:ext cx="23223784" cy="983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164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0C54-03BF-3B4B-A3CF-4E136DA95DE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8AFEA93-AFF8-344C-8957-8D9896331606}"/>
              </a:ext>
            </a:extLst>
          </p:cNvPr>
          <p:cNvPicPr>
            <a:picLocks noChangeAspect="1"/>
          </p:cNvPicPr>
          <p:nvPr/>
        </p:nvPicPr>
        <p:blipFill>
          <a:blip r:embed="rId2"/>
          <a:stretch>
            <a:fillRect/>
          </a:stretch>
        </p:blipFill>
        <p:spPr>
          <a:xfrm>
            <a:off x="777240" y="547123"/>
            <a:ext cx="22829520" cy="11762882"/>
          </a:xfrm>
          <a:prstGeom prst="rect">
            <a:avLst/>
          </a:prstGeom>
        </p:spPr>
      </p:pic>
    </p:spTree>
    <p:extLst>
      <p:ext uri="{BB962C8B-B14F-4D97-AF65-F5344CB8AC3E}">
        <p14:creationId xmlns:p14="http://schemas.microsoft.com/office/powerpoint/2010/main" val="42850875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AF3C-10DA-804A-8AFE-DCA933F83E21}"/>
              </a:ext>
            </a:extLst>
          </p:cNvPr>
          <p:cNvSpPr>
            <a:spLocks noGrp="1"/>
          </p:cNvSpPr>
          <p:nvPr>
            <p:ph type="title"/>
          </p:nvPr>
        </p:nvSpPr>
        <p:spPr/>
        <p:txBody>
          <a:bodyPr/>
          <a:lstStyle/>
          <a:p>
            <a:r>
              <a:rPr lang="en-US" dirty="0"/>
              <a:t>Recency and cue</a:t>
            </a:r>
          </a:p>
        </p:txBody>
      </p:sp>
      <p:pic>
        <p:nvPicPr>
          <p:cNvPr id="14" name="Picture 13" descr="Text&#10;&#10;Description automatically generated">
            <a:extLst>
              <a:ext uri="{FF2B5EF4-FFF2-40B4-BE49-F238E27FC236}">
                <a16:creationId xmlns:a16="http://schemas.microsoft.com/office/drawing/2014/main" id="{315C218E-D60A-E54A-BBE4-AF5B4E6A5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1482432"/>
            <a:ext cx="20993100" cy="11267950"/>
          </a:xfrm>
          <a:prstGeom prst="rect">
            <a:avLst/>
          </a:prstGeom>
        </p:spPr>
      </p:pic>
    </p:spTree>
    <p:extLst>
      <p:ext uri="{BB962C8B-B14F-4D97-AF65-F5344CB8AC3E}">
        <p14:creationId xmlns:p14="http://schemas.microsoft.com/office/powerpoint/2010/main" val="708410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CDA8-A1BB-2749-AF7E-1785843BB35E}"/>
              </a:ext>
            </a:extLst>
          </p:cNvPr>
          <p:cNvSpPr>
            <a:spLocks noGrp="1"/>
          </p:cNvSpPr>
          <p:nvPr>
            <p:ph type="title"/>
          </p:nvPr>
        </p:nvSpPr>
        <p:spPr/>
        <p:txBody>
          <a:bodyPr/>
          <a:lstStyle/>
          <a:p>
            <a:r>
              <a:rPr lang="en-US" dirty="0"/>
              <a:t>SPUR</a:t>
            </a:r>
          </a:p>
        </p:txBody>
      </p:sp>
      <p:pic>
        <p:nvPicPr>
          <p:cNvPr id="3" name="Content Placeholder 4" descr="Table&#10;&#10;Description automatically generated">
            <a:extLst>
              <a:ext uri="{FF2B5EF4-FFF2-40B4-BE49-F238E27FC236}">
                <a16:creationId xmlns:a16="http://schemas.microsoft.com/office/drawing/2014/main" id="{53747396-F77B-1449-9456-88D41313AAC1}"/>
              </a:ext>
            </a:extLst>
          </p:cNvPr>
          <p:cNvPicPr>
            <a:picLocks noChangeAspect="1"/>
          </p:cNvPicPr>
          <p:nvPr/>
        </p:nvPicPr>
        <p:blipFill>
          <a:blip r:embed="rId2"/>
          <a:stretch>
            <a:fillRect/>
          </a:stretch>
        </p:blipFill>
        <p:spPr>
          <a:xfrm>
            <a:off x="1016504" y="2101532"/>
            <a:ext cx="22350991" cy="9512935"/>
          </a:xfrm>
          <a:prstGeom prst="rect">
            <a:avLst/>
          </a:prstGeom>
        </p:spPr>
      </p:pic>
    </p:spTree>
    <p:extLst>
      <p:ext uri="{BB962C8B-B14F-4D97-AF65-F5344CB8AC3E}">
        <p14:creationId xmlns:p14="http://schemas.microsoft.com/office/powerpoint/2010/main" val="407358486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E8F5-E5A8-1447-BD4B-2FEE41B8EA7B}"/>
              </a:ext>
            </a:extLst>
          </p:cNvPr>
          <p:cNvSpPr>
            <a:spLocks noGrp="1"/>
          </p:cNvSpPr>
          <p:nvPr>
            <p:ph type="title"/>
          </p:nvPr>
        </p:nvSpPr>
        <p:spPr/>
        <p:txBody>
          <a:bodyPr/>
          <a:lstStyle/>
          <a:p>
            <a:r>
              <a:rPr lang="en-US" dirty="0"/>
              <a:t>Why exams?</a:t>
            </a:r>
          </a:p>
        </p:txBody>
      </p:sp>
      <p:sp>
        <p:nvSpPr>
          <p:cNvPr id="4" name="TextBox 3">
            <a:extLst>
              <a:ext uri="{FF2B5EF4-FFF2-40B4-BE49-F238E27FC236}">
                <a16:creationId xmlns:a16="http://schemas.microsoft.com/office/drawing/2014/main" id="{49AE118E-54E3-8C4E-B2F7-EB6D775D2336}"/>
              </a:ext>
            </a:extLst>
          </p:cNvPr>
          <p:cNvSpPr txBox="1"/>
          <p:nvPr/>
        </p:nvSpPr>
        <p:spPr>
          <a:xfrm>
            <a:off x="2426208" y="4939206"/>
            <a:ext cx="19531584"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8000" b="0" i="1" u="none" strike="noStrike" cap="none" spc="0" normalizeH="0" baseline="0" dirty="0">
                <a:ln>
                  <a:noFill/>
                </a:ln>
                <a:solidFill>
                  <a:srgbClr val="53585F"/>
                </a:solidFill>
                <a:effectLst/>
                <a:uFillTx/>
                <a:latin typeface="Roboto"/>
                <a:ea typeface="Roboto"/>
                <a:cs typeface="Roboto"/>
                <a:sym typeface="Roboto"/>
              </a:rPr>
              <a:t>The least worst approach we have for establishing an understanding of a pupil’s likely grasp</a:t>
            </a:r>
            <a:r>
              <a:rPr kumimoji="0" lang="en-US" sz="8000" b="0" i="1" u="none" strike="noStrike" cap="none" spc="0" normalizeH="0" dirty="0">
                <a:ln>
                  <a:noFill/>
                </a:ln>
                <a:solidFill>
                  <a:srgbClr val="53585F"/>
                </a:solidFill>
                <a:effectLst/>
                <a:uFillTx/>
                <a:latin typeface="Roboto"/>
                <a:ea typeface="Roboto"/>
                <a:cs typeface="Roboto"/>
                <a:sym typeface="Roboto"/>
              </a:rPr>
              <a:t> of a domain</a:t>
            </a:r>
            <a:endParaRPr kumimoji="0" lang="en-US" sz="8000" b="0" i="1" u="none" strike="noStrike" cap="none" spc="0" normalizeH="0" baseline="0" dirty="0">
              <a:ln>
                <a:noFill/>
              </a:ln>
              <a:solidFill>
                <a:srgbClr val="53585F"/>
              </a:solidFill>
              <a:effectLst/>
              <a:uFillTx/>
              <a:latin typeface="Roboto"/>
              <a:ea typeface="Roboto"/>
              <a:cs typeface="Roboto"/>
              <a:sym typeface="Roboto"/>
            </a:endParaRPr>
          </a:p>
        </p:txBody>
      </p:sp>
    </p:spTree>
    <p:extLst>
      <p:ext uri="{BB962C8B-B14F-4D97-AF65-F5344CB8AC3E}">
        <p14:creationId xmlns:p14="http://schemas.microsoft.com/office/powerpoint/2010/main" val="41314042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3241-93C8-884F-8493-E54254C53AF4}"/>
              </a:ext>
            </a:extLst>
          </p:cNvPr>
          <p:cNvSpPr>
            <a:spLocks noGrp="1"/>
          </p:cNvSpPr>
          <p:nvPr>
            <p:ph type="title"/>
          </p:nvPr>
        </p:nvSpPr>
        <p:spPr/>
        <p:txBody>
          <a:bodyPr/>
          <a:lstStyle/>
          <a:p>
            <a:r>
              <a:rPr lang="en-US" dirty="0"/>
              <a:t>Reliability</a:t>
            </a:r>
          </a:p>
        </p:txBody>
      </p:sp>
      <p:sp>
        <p:nvSpPr>
          <p:cNvPr id="3" name="TextBox 2">
            <a:extLst>
              <a:ext uri="{FF2B5EF4-FFF2-40B4-BE49-F238E27FC236}">
                <a16:creationId xmlns:a16="http://schemas.microsoft.com/office/drawing/2014/main" id="{8E7F0CF1-FC05-3E42-A08E-CD6600DE6B2A}"/>
              </a:ext>
            </a:extLst>
          </p:cNvPr>
          <p:cNvSpPr txBox="1"/>
          <p:nvPr/>
        </p:nvSpPr>
        <p:spPr>
          <a:xfrm>
            <a:off x="2226472" y="3552438"/>
            <a:ext cx="16578255" cy="4453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5600" b="0" i="0" u="none" strike="noStrike" cap="none" spc="0" normalizeH="0" baseline="0" dirty="0">
                <a:ln>
                  <a:noFill/>
                </a:ln>
                <a:solidFill>
                  <a:srgbClr val="53585F"/>
                </a:solidFill>
                <a:effectLst/>
                <a:uFillTx/>
                <a:latin typeface="Roboto"/>
                <a:ea typeface="Roboto"/>
                <a:cs typeface="Roboto"/>
                <a:sym typeface="Roboto"/>
              </a:rPr>
              <a:t>Reliability refers to the consistency of measurement</a:t>
            </a:r>
          </a:p>
          <a:p>
            <a:pPr marL="0" marR="0" indent="0" algn="l" defTabSz="821531" rtl="0" fontAlgn="auto" latinLnBrk="0" hangingPunct="0">
              <a:lnSpc>
                <a:spcPct val="100000"/>
              </a:lnSpc>
              <a:spcBef>
                <a:spcPts val="0"/>
              </a:spcBef>
              <a:spcAft>
                <a:spcPts val="0"/>
              </a:spcAft>
              <a:buClrTx/>
              <a:buSzTx/>
              <a:buFontTx/>
              <a:buNone/>
              <a:tabLst/>
            </a:pPr>
            <a:endParaRPr lang="en-US" dirty="0"/>
          </a:p>
          <a:p>
            <a:pPr marL="0" marR="0" indent="0" algn="l" defTabSz="821531" rtl="0" fontAlgn="auto" latinLnBrk="0" hangingPunct="0">
              <a:lnSpc>
                <a:spcPct val="100000"/>
              </a:lnSpc>
              <a:spcBef>
                <a:spcPts val="0"/>
              </a:spcBef>
              <a:spcAft>
                <a:spcPts val="0"/>
              </a:spcAft>
              <a:buClrTx/>
              <a:buSzTx/>
              <a:buFontTx/>
              <a:buNone/>
              <a:tabLst/>
            </a:pPr>
            <a:r>
              <a:rPr kumimoji="0" lang="en-US" sz="5600" b="0" i="0" u="none" strike="noStrike" cap="none" spc="0" normalizeH="0" baseline="0" dirty="0">
                <a:ln>
                  <a:noFill/>
                </a:ln>
                <a:solidFill>
                  <a:srgbClr val="53585F"/>
                </a:solidFill>
                <a:effectLst/>
                <a:uFillTx/>
                <a:latin typeface="Roboto"/>
                <a:ea typeface="Roboto"/>
                <a:cs typeface="Roboto"/>
                <a:sym typeface="Roboto"/>
              </a:rPr>
              <a:t>Bathroom scales</a:t>
            </a:r>
          </a:p>
          <a:p>
            <a:pPr marL="0" marR="0" indent="0" algn="l" defTabSz="821531" rtl="0" fontAlgn="auto" latinLnBrk="0" hangingPunct="0">
              <a:lnSpc>
                <a:spcPct val="100000"/>
              </a:lnSpc>
              <a:spcBef>
                <a:spcPts val="0"/>
              </a:spcBef>
              <a:spcAft>
                <a:spcPts val="0"/>
              </a:spcAft>
              <a:buClrTx/>
              <a:buSzTx/>
              <a:buFontTx/>
              <a:buNone/>
              <a:tabLst/>
            </a:pPr>
            <a:endParaRPr lang="en-US" dirty="0"/>
          </a:p>
          <a:p>
            <a:pPr marL="0" marR="0" indent="0" algn="l" defTabSz="821531" rtl="0" fontAlgn="auto" latinLnBrk="0" hangingPunct="0">
              <a:lnSpc>
                <a:spcPct val="100000"/>
              </a:lnSpc>
              <a:spcBef>
                <a:spcPts val="0"/>
              </a:spcBef>
              <a:spcAft>
                <a:spcPts val="0"/>
              </a:spcAft>
              <a:buClrTx/>
              <a:buSzTx/>
              <a:buFontTx/>
              <a:buNone/>
              <a:tabLst/>
            </a:pPr>
            <a:r>
              <a:rPr kumimoji="0" lang="en-US" sz="5600" b="0" i="0" u="none" strike="noStrike" cap="none" spc="0" normalizeH="0" baseline="0" dirty="0">
                <a:ln>
                  <a:noFill/>
                </a:ln>
                <a:solidFill>
                  <a:srgbClr val="53585F"/>
                </a:solidFill>
                <a:effectLst/>
                <a:uFillTx/>
                <a:latin typeface="Roboto"/>
                <a:ea typeface="Roboto"/>
                <a:cs typeface="Roboto"/>
                <a:sym typeface="Roboto"/>
              </a:rPr>
              <a:t>Can be reliable, but inaccurate</a:t>
            </a:r>
          </a:p>
        </p:txBody>
      </p:sp>
    </p:spTree>
    <p:extLst>
      <p:ext uri="{BB962C8B-B14F-4D97-AF65-F5344CB8AC3E}">
        <p14:creationId xmlns:p14="http://schemas.microsoft.com/office/powerpoint/2010/main" val="2793424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CBA8-5A2A-054E-B1B9-2AEDF7932166}"/>
              </a:ext>
            </a:extLst>
          </p:cNvPr>
          <p:cNvSpPr>
            <a:spLocks noGrp="1"/>
          </p:cNvSpPr>
          <p:nvPr>
            <p:ph type="title"/>
          </p:nvPr>
        </p:nvSpPr>
        <p:spPr/>
        <p:txBody>
          <a:bodyPr/>
          <a:lstStyle/>
          <a:p>
            <a:r>
              <a:rPr lang="en-US" dirty="0"/>
              <a:t>Validity</a:t>
            </a:r>
          </a:p>
        </p:txBody>
      </p:sp>
      <p:sp>
        <p:nvSpPr>
          <p:cNvPr id="3" name="TextBox 2">
            <a:extLst>
              <a:ext uri="{FF2B5EF4-FFF2-40B4-BE49-F238E27FC236}">
                <a16:creationId xmlns:a16="http://schemas.microsoft.com/office/drawing/2014/main" id="{1E57A5C2-E22B-784D-993E-F27843DC851E}"/>
              </a:ext>
            </a:extLst>
          </p:cNvPr>
          <p:cNvSpPr txBox="1"/>
          <p:nvPr/>
        </p:nvSpPr>
        <p:spPr>
          <a:xfrm>
            <a:off x="2615184" y="2476993"/>
            <a:ext cx="21268944" cy="876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dirty="0"/>
              <a:t>Validity r</a:t>
            </a:r>
            <a:r>
              <a:rPr kumimoji="0" lang="en-US" sz="5600" b="0" i="0" u="none" strike="noStrike" cap="none" spc="0" normalizeH="0" baseline="0" dirty="0">
                <a:ln>
                  <a:noFill/>
                </a:ln>
                <a:solidFill>
                  <a:srgbClr val="53585F"/>
                </a:solidFill>
                <a:effectLst/>
                <a:uFillTx/>
                <a:latin typeface="Roboto"/>
                <a:ea typeface="Roboto"/>
                <a:cs typeface="Roboto"/>
                <a:sym typeface="Roboto"/>
              </a:rPr>
              <a:t>efers to the inferences one makes based on a test</a:t>
            </a:r>
          </a:p>
          <a:p>
            <a:pPr marL="0" marR="0" indent="0" algn="l" defTabSz="821531" rtl="0" fontAlgn="auto" latinLnBrk="0" hangingPunct="0">
              <a:lnSpc>
                <a:spcPct val="100000"/>
              </a:lnSpc>
              <a:spcBef>
                <a:spcPts val="0"/>
              </a:spcBef>
              <a:spcAft>
                <a:spcPts val="0"/>
              </a:spcAft>
              <a:buClrTx/>
              <a:buSzTx/>
              <a:buFontTx/>
              <a:buNone/>
              <a:tabLst/>
            </a:pPr>
            <a:endParaRPr kumimoji="0" lang="en-US" sz="5600" b="0" i="0" u="none" strike="noStrike" cap="none" spc="0" normalizeH="0" baseline="0" dirty="0">
              <a:ln>
                <a:noFill/>
              </a:ln>
              <a:solidFill>
                <a:srgbClr val="53585F"/>
              </a:solidFill>
              <a:effectLst/>
              <a:uFillTx/>
              <a:latin typeface="Roboto"/>
              <a:ea typeface="Roboto"/>
              <a:cs typeface="Roboto"/>
              <a:sym typeface="Roboto"/>
            </a:endParaRPr>
          </a:p>
          <a:p>
            <a:pPr marL="685800" lvl="3" indent="-685800">
              <a:buFont typeface="Arial" panose="020B0604020202020204" pitchFamily="34" charset="0"/>
              <a:buChar char="•"/>
            </a:pPr>
            <a:r>
              <a:rPr kumimoji="0" lang="en-US" b="0" i="1" u="none" strike="noStrike" cap="none" spc="0" normalizeH="0" baseline="0" dirty="0">
                <a:ln>
                  <a:noFill/>
                </a:ln>
                <a:solidFill>
                  <a:srgbClr val="53585F"/>
                </a:solidFill>
                <a:effectLst/>
                <a:uFillTx/>
                <a:sym typeface="Roboto"/>
              </a:rPr>
              <a:t>Does a good mark on a statistics exam allow you to infer a pupil’s ability in mathematics?</a:t>
            </a:r>
          </a:p>
          <a:p>
            <a:pPr marL="685800" lvl="3" indent="-685800">
              <a:buFont typeface="Arial" panose="020B0604020202020204" pitchFamily="34" charset="0"/>
              <a:buChar char="•"/>
            </a:pPr>
            <a:r>
              <a:rPr lang="en-US" i="1" dirty="0"/>
              <a:t>What about worded problems?</a:t>
            </a:r>
          </a:p>
          <a:p>
            <a:pPr marL="0" marR="0" indent="0" algn="l" defTabSz="821531" rtl="0" fontAlgn="auto" latinLnBrk="0" hangingPunct="0">
              <a:lnSpc>
                <a:spcPct val="100000"/>
              </a:lnSpc>
              <a:spcBef>
                <a:spcPts val="0"/>
              </a:spcBef>
              <a:spcAft>
                <a:spcPts val="0"/>
              </a:spcAft>
              <a:buClrTx/>
              <a:buSzTx/>
              <a:buFontTx/>
              <a:buNone/>
              <a:tabLst/>
            </a:pPr>
            <a:endParaRPr lang="en-US" dirty="0"/>
          </a:p>
          <a:p>
            <a:pPr marL="0" marR="0" indent="0" algn="l" defTabSz="821531" rtl="0" fontAlgn="auto" latinLnBrk="0" hangingPunct="0">
              <a:lnSpc>
                <a:spcPct val="100000"/>
              </a:lnSpc>
              <a:spcBef>
                <a:spcPts val="0"/>
              </a:spcBef>
              <a:spcAft>
                <a:spcPts val="0"/>
              </a:spcAft>
              <a:buClrTx/>
              <a:buSzTx/>
              <a:buFontTx/>
              <a:buNone/>
              <a:tabLst/>
            </a:pPr>
            <a:r>
              <a:rPr lang="en-US" dirty="0"/>
              <a:t>How to deal with construct underrepresentation?</a:t>
            </a:r>
          </a:p>
          <a:p>
            <a:pPr marL="0" marR="0" indent="0" algn="l" defTabSz="821531" rtl="0" fontAlgn="auto" latinLnBrk="0" hangingPunct="0">
              <a:lnSpc>
                <a:spcPct val="100000"/>
              </a:lnSpc>
              <a:spcBef>
                <a:spcPts val="0"/>
              </a:spcBef>
              <a:spcAft>
                <a:spcPts val="0"/>
              </a:spcAft>
              <a:buClrTx/>
              <a:buSzTx/>
              <a:buFontTx/>
              <a:buNone/>
              <a:tabLst/>
            </a:pPr>
            <a:endParaRPr lang="en-US" dirty="0"/>
          </a:p>
          <a:p>
            <a:pPr marL="0" marR="0" indent="0" algn="l" defTabSz="821531" rtl="0" fontAlgn="auto" latinLnBrk="0" hangingPunct="0">
              <a:lnSpc>
                <a:spcPct val="100000"/>
              </a:lnSpc>
              <a:spcBef>
                <a:spcPts val="0"/>
              </a:spcBef>
              <a:spcAft>
                <a:spcPts val="0"/>
              </a:spcAft>
              <a:buClrTx/>
              <a:buSzTx/>
              <a:buFontTx/>
              <a:buNone/>
              <a:tabLst/>
            </a:pPr>
            <a:r>
              <a:rPr lang="en-US" dirty="0"/>
              <a:t>How to deal with construct-irrelevance variance?</a:t>
            </a:r>
          </a:p>
          <a:p>
            <a:pPr marL="0" marR="0" indent="0" algn="l" defTabSz="821531" rtl="0" fontAlgn="auto" latinLnBrk="0" hangingPunct="0">
              <a:lnSpc>
                <a:spcPct val="100000"/>
              </a:lnSpc>
              <a:spcBef>
                <a:spcPts val="0"/>
              </a:spcBef>
              <a:spcAft>
                <a:spcPts val="0"/>
              </a:spcAft>
              <a:buClrTx/>
              <a:buSzTx/>
              <a:buFontTx/>
              <a:buNone/>
              <a:tabLst/>
            </a:pPr>
            <a:endParaRPr kumimoji="0" lang="en-US" sz="5600" b="0" i="0" u="none" strike="noStrike" cap="none" spc="0" normalizeH="0" baseline="0" dirty="0">
              <a:ln>
                <a:noFill/>
              </a:ln>
              <a:solidFill>
                <a:srgbClr val="53585F"/>
              </a:solidFill>
              <a:effectLst/>
              <a:uFillTx/>
              <a:latin typeface="Roboto"/>
              <a:ea typeface="Roboto"/>
              <a:cs typeface="Roboto"/>
              <a:sym typeface="Roboto"/>
            </a:endParaRPr>
          </a:p>
        </p:txBody>
      </p:sp>
    </p:spTree>
    <p:extLst>
      <p:ext uri="{BB962C8B-B14F-4D97-AF65-F5344CB8AC3E}">
        <p14:creationId xmlns:p14="http://schemas.microsoft.com/office/powerpoint/2010/main" val="2170684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3C8B-0C04-424A-8CC8-C246F9AD65D6}"/>
              </a:ext>
            </a:extLst>
          </p:cNvPr>
          <p:cNvSpPr>
            <a:spLocks noGrp="1"/>
          </p:cNvSpPr>
          <p:nvPr>
            <p:ph type="title"/>
          </p:nvPr>
        </p:nvSpPr>
        <p:spPr/>
        <p:txBody>
          <a:bodyPr/>
          <a:lstStyle/>
          <a:p>
            <a:r>
              <a:rPr lang="en-US" dirty="0"/>
              <a:t>Why ‘right’?</a:t>
            </a:r>
          </a:p>
        </p:txBody>
      </p:sp>
      <p:sp>
        <p:nvSpPr>
          <p:cNvPr id="3" name="TextBox 2">
            <a:extLst>
              <a:ext uri="{FF2B5EF4-FFF2-40B4-BE49-F238E27FC236}">
                <a16:creationId xmlns:a16="http://schemas.microsoft.com/office/drawing/2014/main" id="{5C3C555C-3804-3D46-B228-D3E8035EA1FB}"/>
              </a:ext>
            </a:extLst>
          </p:cNvPr>
          <p:cNvSpPr txBox="1"/>
          <p:nvPr/>
        </p:nvSpPr>
        <p:spPr>
          <a:xfrm>
            <a:off x="2529841" y="4693097"/>
            <a:ext cx="20055839" cy="3591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GB" i="1" dirty="0"/>
              <a:t>Pupils have the </a:t>
            </a:r>
            <a:r>
              <a:rPr lang="en-GB" b="1" i="1" dirty="0"/>
              <a:t>right</a:t>
            </a:r>
            <a:r>
              <a:rPr lang="en-GB" i="1" dirty="0"/>
              <a:t> to the </a:t>
            </a:r>
            <a:r>
              <a:rPr lang="en-GB" b="1" i="1" dirty="0"/>
              <a:t>right</a:t>
            </a:r>
            <a:r>
              <a:rPr lang="en-GB" i="1" dirty="0"/>
              <a:t> assessments, designed and administered </a:t>
            </a:r>
            <a:r>
              <a:rPr lang="en-GB" b="1" i="1" dirty="0"/>
              <a:t>rightly</a:t>
            </a:r>
            <a:r>
              <a:rPr lang="en-GB" i="1" dirty="0"/>
              <a:t> to give a </a:t>
            </a:r>
            <a:r>
              <a:rPr lang="en-GB" b="1" i="1" dirty="0"/>
              <a:t>right</a:t>
            </a:r>
            <a:r>
              <a:rPr lang="en-GB" i="1" dirty="0"/>
              <a:t> view of their attainment.</a:t>
            </a:r>
          </a:p>
          <a:p>
            <a:endParaRPr lang="en-GB" i="1" dirty="0"/>
          </a:p>
          <a:p>
            <a:r>
              <a:rPr lang="en-GB" i="1" dirty="0"/>
              <a:t>It is the only </a:t>
            </a:r>
            <a:r>
              <a:rPr lang="en-GB" b="1" i="1" dirty="0"/>
              <a:t>right </a:t>
            </a:r>
            <a:r>
              <a:rPr lang="en-GB" i="1" dirty="0"/>
              <a:t>thing to do.</a:t>
            </a:r>
            <a:endParaRPr kumimoji="0" lang="en-US" sz="5600" b="0" i="1" strike="noStrike" cap="none" spc="0" normalizeH="0" baseline="0" dirty="0">
              <a:ln>
                <a:noFill/>
              </a:ln>
              <a:solidFill>
                <a:srgbClr val="53585F"/>
              </a:solidFill>
              <a:effectLst/>
              <a:uFillTx/>
              <a:sym typeface="Roboto"/>
            </a:endParaRPr>
          </a:p>
        </p:txBody>
      </p:sp>
    </p:spTree>
    <p:extLst>
      <p:ext uri="{BB962C8B-B14F-4D97-AF65-F5344CB8AC3E}">
        <p14:creationId xmlns:p14="http://schemas.microsoft.com/office/powerpoint/2010/main" val="2223838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sp>
        <p:nvSpPr>
          <p:cNvPr id="3" name="TextBox 2">
            <a:extLst>
              <a:ext uri="{FF2B5EF4-FFF2-40B4-BE49-F238E27FC236}">
                <a16:creationId xmlns:a16="http://schemas.microsoft.com/office/drawing/2014/main" id="{96B5CFE2-6596-4344-A53E-0A89BD0241BA}"/>
              </a:ext>
            </a:extLst>
          </p:cNvPr>
          <p:cNvSpPr txBox="1"/>
          <p:nvPr/>
        </p:nvSpPr>
        <p:spPr>
          <a:xfrm>
            <a:off x="3255264" y="3008274"/>
            <a:ext cx="144334" cy="10060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5600" b="0" i="0" u="none" strike="noStrike" cap="none" spc="0" normalizeH="0" baseline="0" dirty="0">
              <a:ln>
                <a:noFill/>
              </a:ln>
              <a:solidFill>
                <a:srgbClr val="53585F"/>
              </a:solidFill>
              <a:effectLst/>
              <a:uFillTx/>
              <a:latin typeface="Roboto"/>
              <a:ea typeface="Roboto"/>
              <a:cs typeface="Roboto"/>
              <a:sym typeface="Roboto"/>
            </a:endParaRPr>
          </a:p>
        </p:txBody>
      </p:sp>
      <p:pic>
        <p:nvPicPr>
          <p:cNvPr id="1026" name="Picture 2" descr="6.5.1. What do we mean by &quot;Normal&quot; data?">
            <a:extLst>
              <a:ext uri="{FF2B5EF4-FFF2-40B4-BE49-F238E27FC236}">
                <a16:creationId xmlns:a16="http://schemas.microsoft.com/office/drawing/2014/main" id="{49134E0F-AFE1-6744-9CFC-BE25DA0FB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1884877"/>
            <a:ext cx="14871700" cy="1057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spTree>
    <p:extLst>
      <p:ext uri="{BB962C8B-B14F-4D97-AF65-F5344CB8AC3E}">
        <p14:creationId xmlns:p14="http://schemas.microsoft.com/office/powerpoint/2010/main" val="7033563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spTree>
    <p:extLst>
      <p:ext uri="{BB962C8B-B14F-4D97-AF65-F5344CB8AC3E}">
        <p14:creationId xmlns:p14="http://schemas.microsoft.com/office/powerpoint/2010/main" val="7796561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spTree>
    <p:extLst>
      <p:ext uri="{BB962C8B-B14F-4D97-AF65-F5344CB8AC3E}">
        <p14:creationId xmlns:p14="http://schemas.microsoft.com/office/powerpoint/2010/main" val="23429117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spTree>
    <p:extLst>
      <p:ext uri="{BB962C8B-B14F-4D97-AF65-F5344CB8AC3E}">
        <p14:creationId xmlns:p14="http://schemas.microsoft.com/office/powerpoint/2010/main" val="316036901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F308157E-7761-494C-B759-B07F06871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492" y="3745065"/>
            <a:ext cx="17252033" cy="8193443"/>
          </a:xfrm>
          <a:prstGeom prst="rect">
            <a:avLst/>
          </a:prstGeom>
        </p:spPr>
      </p:pic>
    </p:spTree>
    <p:extLst>
      <p:ext uri="{BB962C8B-B14F-4D97-AF65-F5344CB8AC3E}">
        <p14:creationId xmlns:p14="http://schemas.microsoft.com/office/powerpoint/2010/main" val="34104297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F308157E-7761-494C-B759-B07F06871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492" y="3745065"/>
            <a:ext cx="17252033" cy="8193443"/>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15B688EC-90C9-264A-8C64-21302B063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593" y="3706874"/>
            <a:ext cx="17099360" cy="8244334"/>
          </a:xfrm>
          <a:prstGeom prst="rect">
            <a:avLst/>
          </a:prstGeom>
        </p:spPr>
      </p:pic>
    </p:spTree>
    <p:extLst>
      <p:ext uri="{BB962C8B-B14F-4D97-AF65-F5344CB8AC3E}">
        <p14:creationId xmlns:p14="http://schemas.microsoft.com/office/powerpoint/2010/main" val="17028026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F308157E-7761-494C-B759-B07F06871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492" y="3745065"/>
            <a:ext cx="17252033" cy="8193443"/>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15B688EC-90C9-264A-8C64-21302B063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593" y="3706874"/>
            <a:ext cx="17099360" cy="8244334"/>
          </a:xfrm>
          <a:prstGeom prst="rect">
            <a:avLst/>
          </a:prstGeom>
        </p:spPr>
      </p:pic>
      <p:pic>
        <p:nvPicPr>
          <p:cNvPr id="16" name="Picture 15" descr="Chart, timeline, bubble chart&#10;&#10;Description automatically generated">
            <a:extLst>
              <a:ext uri="{FF2B5EF4-FFF2-40B4-BE49-F238E27FC236}">
                <a16:creationId xmlns:a16="http://schemas.microsoft.com/office/drawing/2014/main" id="{62D251D9-554E-DA49-909A-2FF4C09733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8593" y="3611396"/>
            <a:ext cx="17099360" cy="8371562"/>
          </a:xfrm>
          <a:prstGeom prst="rect">
            <a:avLst/>
          </a:prstGeom>
        </p:spPr>
      </p:pic>
    </p:spTree>
    <p:extLst>
      <p:ext uri="{BB962C8B-B14F-4D97-AF65-F5344CB8AC3E}">
        <p14:creationId xmlns:p14="http://schemas.microsoft.com/office/powerpoint/2010/main" val="26360436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F308157E-7761-494C-B759-B07F06871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492" y="3745065"/>
            <a:ext cx="17252033" cy="8193443"/>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15B688EC-90C9-264A-8C64-21302B063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593" y="3706874"/>
            <a:ext cx="17099360" cy="8244334"/>
          </a:xfrm>
          <a:prstGeom prst="rect">
            <a:avLst/>
          </a:prstGeom>
        </p:spPr>
      </p:pic>
      <p:pic>
        <p:nvPicPr>
          <p:cNvPr id="16" name="Picture 15" descr="Chart, timeline, bubble chart&#10;&#10;Description automatically generated">
            <a:extLst>
              <a:ext uri="{FF2B5EF4-FFF2-40B4-BE49-F238E27FC236}">
                <a16:creationId xmlns:a16="http://schemas.microsoft.com/office/drawing/2014/main" id="{62D251D9-554E-DA49-909A-2FF4C09733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8593" y="3611396"/>
            <a:ext cx="17099360" cy="8371562"/>
          </a:xfrm>
          <a:prstGeom prst="rect">
            <a:avLst/>
          </a:prstGeom>
        </p:spPr>
      </p:pic>
      <p:pic>
        <p:nvPicPr>
          <p:cNvPr id="18" name="Picture 17" descr="Chart&#10;&#10;Description automatically generated with low confidence">
            <a:extLst>
              <a:ext uri="{FF2B5EF4-FFF2-40B4-BE49-F238E27FC236}">
                <a16:creationId xmlns:a16="http://schemas.microsoft.com/office/drawing/2014/main" id="{CA5726E5-DDF7-9747-B6DC-F0455AAF38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1292" y="3668683"/>
            <a:ext cx="17048469" cy="8295225"/>
          </a:xfrm>
          <a:prstGeom prst="rect">
            <a:avLst/>
          </a:prstGeom>
        </p:spPr>
      </p:pic>
    </p:spTree>
    <p:extLst>
      <p:ext uri="{BB962C8B-B14F-4D97-AF65-F5344CB8AC3E}">
        <p14:creationId xmlns:p14="http://schemas.microsoft.com/office/powerpoint/2010/main" val="897078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F308157E-7761-494C-B759-B07F06871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492" y="3745065"/>
            <a:ext cx="17252033" cy="8193443"/>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15B688EC-90C9-264A-8C64-21302B063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593" y="3706874"/>
            <a:ext cx="17099360" cy="8244334"/>
          </a:xfrm>
          <a:prstGeom prst="rect">
            <a:avLst/>
          </a:prstGeom>
        </p:spPr>
      </p:pic>
      <p:pic>
        <p:nvPicPr>
          <p:cNvPr id="16" name="Picture 15" descr="Chart, timeline, bubble chart&#10;&#10;Description automatically generated">
            <a:extLst>
              <a:ext uri="{FF2B5EF4-FFF2-40B4-BE49-F238E27FC236}">
                <a16:creationId xmlns:a16="http://schemas.microsoft.com/office/drawing/2014/main" id="{62D251D9-554E-DA49-909A-2FF4C09733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8593" y="3611396"/>
            <a:ext cx="17099360" cy="8371562"/>
          </a:xfrm>
          <a:prstGeom prst="rect">
            <a:avLst/>
          </a:prstGeom>
        </p:spPr>
      </p:pic>
      <p:pic>
        <p:nvPicPr>
          <p:cNvPr id="18" name="Picture 17" descr="Chart&#10;&#10;Description automatically generated with low confidence">
            <a:extLst>
              <a:ext uri="{FF2B5EF4-FFF2-40B4-BE49-F238E27FC236}">
                <a16:creationId xmlns:a16="http://schemas.microsoft.com/office/drawing/2014/main" id="{CA5726E5-DDF7-9747-B6DC-F0455AAF38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1292" y="3668683"/>
            <a:ext cx="17048469" cy="8295225"/>
          </a:xfrm>
          <a:prstGeom prst="rect">
            <a:avLst/>
          </a:prstGeom>
        </p:spPr>
      </p:pic>
      <p:pic>
        <p:nvPicPr>
          <p:cNvPr id="20" name="Picture 19" descr="Chart&#10;&#10;Description automatically generated">
            <a:extLst>
              <a:ext uri="{FF2B5EF4-FFF2-40B4-BE49-F238E27FC236}">
                <a16:creationId xmlns:a16="http://schemas.microsoft.com/office/drawing/2014/main" id="{3B89FE35-B7F3-DD4C-A8A5-38B9AB4FAD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1292" y="3802351"/>
            <a:ext cx="17048469" cy="8117107"/>
          </a:xfrm>
          <a:prstGeom prst="rect">
            <a:avLst/>
          </a:prstGeom>
        </p:spPr>
      </p:pic>
    </p:spTree>
    <p:extLst>
      <p:ext uri="{BB962C8B-B14F-4D97-AF65-F5344CB8AC3E}">
        <p14:creationId xmlns:p14="http://schemas.microsoft.com/office/powerpoint/2010/main" val="11664880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E43D-A226-694B-A2A4-A1C5F57DD06F}"/>
              </a:ext>
            </a:extLst>
          </p:cNvPr>
          <p:cNvSpPr>
            <a:spLocks noGrp="1"/>
          </p:cNvSpPr>
          <p:nvPr>
            <p:ph type="title"/>
          </p:nvPr>
        </p:nvSpPr>
        <p:spPr>
          <a:xfrm>
            <a:off x="-1" y="282281"/>
            <a:ext cx="17687925" cy="1200151"/>
          </a:xfrm>
        </p:spPr>
        <p:txBody>
          <a:bodyPr/>
          <a:lstStyle/>
          <a:p>
            <a:r>
              <a:rPr lang="en-US" dirty="0"/>
              <a:t>What do we mean by ‘teacher assessment’?</a:t>
            </a:r>
          </a:p>
        </p:txBody>
      </p:sp>
      <p:sp>
        <p:nvSpPr>
          <p:cNvPr id="3" name="TextBox 2">
            <a:extLst>
              <a:ext uri="{FF2B5EF4-FFF2-40B4-BE49-F238E27FC236}">
                <a16:creationId xmlns:a16="http://schemas.microsoft.com/office/drawing/2014/main" id="{1AB5A6C7-A6EB-ED4F-8A1C-51E9787C8F84}"/>
              </a:ext>
            </a:extLst>
          </p:cNvPr>
          <p:cNvSpPr txBox="1"/>
          <p:nvPr/>
        </p:nvSpPr>
        <p:spPr>
          <a:xfrm>
            <a:off x="1900633" y="4655554"/>
            <a:ext cx="20582733" cy="2729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a:r>
              <a:rPr lang="en-GB" i="1" dirty="0"/>
              <a:t>…assessment where the professional judgement of teachers has a significant role in drawing inferences and making judgements, as well as in gathering evidence for assessment.</a:t>
            </a:r>
            <a:endParaRPr kumimoji="0" lang="en-US" sz="5600" b="0" i="1" u="none" strike="noStrike" cap="none" spc="0" normalizeH="0" baseline="0" dirty="0">
              <a:ln>
                <a:noFill/>
              </a:ln>
              <a:solidFill>
                <a:srgbClr val="53585F"/>
              </a:solidFill>
              <a:effectLst/>
              <a:uFillTx/>
              <a:latin typeface="Roboto"/>
              <a:ea typeface="Roboto"/>
              <a:cs typeface="Roboto"/>
              <a:sym typeface="Roboto"/>
            </a:endParaRPr>
          </a:p>
        </p:txBody>
      </p:sp>
      <p:sp>
        <p:nvSpPr>
          <p:cNvPr id="4" name="TextBox 3">
            <a:extLst>
              <a:ext uri="{FF2B5EF4-FFF2-40B4-BE49-F238E27FC236}">
                <a16:creationId xmlns:a16="http://schemas.microsoft.com/office/drawing/2014/main" id="{A3A7A029-58CD-8C46-B20E-27427920C337}"/>
              </a:ext>
            </a:extLst>
          </p:cNvPr>
          <p:cNvSpPr txBox="1"/>
          <p:nvPr/>
        </p:nvSpPr>
        <p:spPr>
          <a:xfrm>
            <a:off x="16931149" y="10558268"/>
            <a:ext cx="5809282" cy="10060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5600" b="0" i="0" u="none" strike="noStrike" cap="none" spc="0" normalizeH="0" baseline="0" dirty="0">
                <a:ln>
                  <a:noFill/>
                </a:ln>
                <a:solidFill>
                  <a:srgbClr val="53585F"/>
                </a:solidFill>
                <a:effectLst/>
                <a:uFillTx/>
                <a:latin typeface="Roboto"/>
                <a:ea typeface="Roboto"/>
                <a:cs typeface="Roboto"/>
                <a:sym typeface="Roboto"/>
              </a:rPr>
              <a:t>Harlen et al, 2004</a:t>
            </a:r>
          </a:p>
        </p:txBody>
      </p:sp>
    </p:spTree>
    <p:extLst>
      <p:ext uri="{BB962C8B-B14F-4D97-AF65-F5344CB8AC3E}">
        <p14:creationId xmlns:p14="http://schemas.microsoft.com/office/powerpoint/2010/main" val="34874640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F308157E-7761-494C-B759-B07F06871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492" y="3745065"/>
            <a:ext cx="17252033" cy="8193443"/>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15B688EC-90C9-264A-8C64-21302B063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593" y="3706874"/>
            <a:ext cx="17099360" cy="8244334"/>
          </a:xfrm>
          <a:prstGeom prst="rect">
            <a:avLst/>
          </a:prstGeom>
        </p:spPr>
      </p:pic>
      <p:pic>
        <p:nvPicPr>
          <p:cNvPr id="16" name="Picture 15" descr="Chart, timeline, bubble chart&#10;&#10;Description automatically generated">
            <a:extLst>
              <a:ext uri="{FF2B5EF4-FFF2-40B4-BE49-F238E27FC236}">
                <a16:creationId xmlns:a16="http://schemas.microsoft.com/office/drawing/2014/main" id="{62D251D9-554E-DA49-909A-2FF4C09733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8593" y="3611396"/>
            <a:ext cx="17099360" cy="8371562"/>
          </a:xfrm>
          <a:prstGeom prst="rect">
            <a:avLst/>
          </a:prstGeom>
        </p:spPr>
      </p:pic>
      <p:pic>
        <p:nvPicPr>
          <p:cNvPr id="18" name="Picture 17" descr="Chart&#10;&#10;Description automatically generated with low confidence">
            <a:extLst>
              <a:ext uri="{FF2B5EF4-FFF2-40B4-BE49-F238E27FC236}">
                <a16:creationId xmlns:a16="http://schemas.microsoft.com/office/drawing/2014/main" id="{CA5726E5-DDF7-9747-B6DC-F0455AAF38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1292" y="3668683"/>
            <a:ext cx="17048469" cy="8295225"/>
          </a:xfrm>
          <a:prstGeom prst="rect">
            <a:avLst/>
          </a:prstGeom>
        </p:spPr>
      </p:pic>
      <p:pic>
        <p:nvPicPr>
          <p:cNvPr id="20" name="Picture 19" descr="Chart&#10;&#10;Description automatically generated">
            <a:extLst>
              <a:ext uri="{FF2B5EF4-FFF2-40B4-BE49-F238E27FC236}">
                <a16:creationId xmlns:a16="http://schemas.microsoft.com/office/drawing/2014/main" id="{3B89FE35-B7F3-DD4C-A8A5-38B9AB4FAD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1292" y="3802351"/>
            <a:ext cx="17048469" cy="8117107"/>
          </a:xfrm>
          <a:prstGeom prst="rect">
            <a:avLst/>
          </a:prstGeom>
        </p:spPr>
      </p:pic>
      <p:pic>
        <p:nvPicPr>
          <p:cNvPr id="22" name="Picture 21" descr="Chart&#10;&#10;Description automatically generated">
            <a:extLst>
              <a:ext uri="{FF2B5EF4-FFF2-40B4-BE49-F238E27FC236}">
                <a16:creationId xmlns:a16="http://schemas.microsoft.com/office/drawing/2014/main" id="{6B2FFEA7-DA4B-7346-8126-04669D66F0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83343" y="2255618"/>
            <a:ext cx="17481042" cy="10178190"/>
          </a:xfrm>
          <a:prstGeom prst="rect">
            <a:avLst/>
          </a:prstGeom>
        </p:spPr>
      </p:pic>
    </p:spTree>
    <p:extLst>
      <p:ext uri="{BB962C8B-B14F-4D97-AF65-F5344CB8AC3E}">
        <p14:creationId xmlns:p14="http://schemas.microsoft.com/office/powerpoint/2010/main" val="105236687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15B-6F1B-3949-B824-793C878E3AAF}"/>
              </a:ext>
            </a:extLst>
          </p:cNvPr>
          <p:cNvSpPr>
            <a:spLocks noGrp="1"/>
          </p:cNvSpPr>
          <p:nvPr>
            <p:ph type="title"/>
          </p:nvPr>
        </p:nvSpPr>
        <p:spPr/>
        <p:txBody>
          <a:bodyPr/>
          <a:lstStyle/>
          <a:p>
            <a:r>
              <a:rPr lang="en-US" dirty="0"/>
              <a:t>Criterion vs norm referenced</a:t>
            </a:r>
          </a:p>
        </p:txBody>
      </p:sp>
      <p:pic>
        <p:nvPicPr>
          <p:cNvPr id="4" name="Picture 3" descr="Chart&#10;&#10;Description automatically generated">
            <a:extLst>
              <a:ext uri="{FF2B5EF4-FFF2-40B4-BE49-F238E27FC236}">
                <a16:creationId xmlns:a16="http://schemas.microsoft.com/office/drawing/2014/main" id="{D4807169-FE4D-6044-B1F7-B5B5D1AC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393" y="3477728"/>
            <a:ext cx="17404706" cy="8549680"/>
          </a:xfrm>
          <a:prstGeom prst="rect">
            <a:avLst/>
          </a:prstGeom>
        </p:spPr>
      </p:pic>
      <p:pic>
        <p:nvPicPr>
          <p:cNvPr id="6" name="Picture 5" descr="Chart, bubble chart&#10;&#10;Description automatically generated">
            <a:extLst>
              <a:ext uri="{FF2B5EF4-FFF2-40B4-BE49-F238E27FC236}">
                <a16:creationId xmlns:a16="http://schemas.microsoft.com/office/drawing/2014/main" id="{53314924-58FE-234D-BA02-2C0613CD4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692" y="3611396"/>
            <a:ext cx="17455597" cy="8371562"/>
          </a:xfrm>
          <a:prstGeom prst="rect">
            <a:avLst/>
          </a:prstGeom>
        </p:spPr>
      </p:pic>
      <p:pic>
        <p:nvPicPr>
          <p:cNvPr id="8" name="Picture 7" descr="Chart&#10;&#10;Description automatically generated">
            <a:extLst>
              <a:ext uri="{FF2B5EF4-FFF2-40B4-BE49-F238E27FC236}">
                <a16:creationId xmlns:a16="http://schemas.microsoft.com/office/drawing/2014/main" id="{E47CFFB1-3228-8341-B524-6B661D503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442" y="3515919"/>
            <a:ext cx="17328369" cy="8498789"/>
          </a:xfrm>
          <a:prstGeom prst="rect">
            <a:avLst/>
          </a:prstGeom>
        </p:spPr>
      </p:pic>
      <p:pic>
        <p:nvPicPr>
          <p:cNvPr id="10" name="Picture 9" descr="Chart, bubble chart&#10;&#10;Description automatically generated">
            <a:extLst>
              <a:ext uri="{FF2B5EF4-FFF2-40B4-BE49-F238E27FC236}">
                <a16:creationId xmlns:a16="http://schemas.microsoft.com/office/drawing/2014/main" id="{FFC93691-EF41-9C41-823F-495711AB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242" y="3706874"/>
            <a:ext cx="17124805" cy="824433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F308157E-7761-494C-B759-B07F068713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0492" y="3745065"/>
            <a:ext cx="17252033" cy="8193443"/>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15B688EC-90C9-264A-8C64-21302B063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593" y="3706874"/>
            <a:ext cx="17099360" cy="8244334"/>
          </a:xfrm>
          <a:prstGeom prst="rect">
            <a:avLst/>
          </a:prstGeom>
        </p:spPr>
      </p:pic>
      <p:pic>
        <p:nvPicPr>
          <p:cNvPr id="16" name="Picture 15" descr="Chart, timeline, bubble chart&#10;&#10;Description automatically generated">
            <a:extLst>
              <a:ext uri="{FF2B5EF4-FFF2-40B4-BE49-F238E27FC236}">
                <a16:creationId xmlns:a16="http://schemas.microsoft.com/office/drawing/2014/main" id="{62D251D9-554E-DA49-909A-2FF4C09733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8593" y="3611396"/>
            <a:ext cx="17099360" cy="8371562"/>
          </a:xfrm>
          <a:prstGeom prst="rect">
            <a:avLst/>
          </a:prstGeom>
        </p:spPr>
      </p:pic>
      <p:pic>
        <p:nvPicPr>
          <p:cNvPr id="18" name="Picture 17" descr="Chart&#10;&#10;Description automatically generated with low confidence">
            <a:extLst>
              <a:ext uri="{FF2B5EF4-FFF2-40B4-BE49-F238E27FC236}">
                <a16:creationId xmlns:a16="http://schemas.microsoft.com/office/drawing/2014/main" id="{CA5726E5-DDF7-9747-B6DC-F0455AAF38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1292" y="3668683"/>
            <a:ext cx="17048469" cy="8295225"/>
          </a:xfrm>
          <a:prstGeom prst="rect">
            <a:avLst/>
          </a:prstGeom>
        </p:spPr>
      </p:pic>
      <p:pic>
        <p:nvPicPr>
          <p:cNvPr id="20" name="Picture 19" descr="Chart&#10;&#10;Description automatically generated">
            <a:extLst>
              <a:ext uri="{FF2B5EF4-FFF2-40B4-BE49-F238E27FC236}">
                <a16:creationId xmlns:a16="http://schemas.microsoft.com/office/drawing/2014/main" id="{3B89FE35-B7F3-DD4C-A8A5-38B9AB4FAD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1292" y="3802351"/>
            <a:ext cx="17048469" cy="8117107"/>
          </a:xfrm>
          <a:prstGeom prst="rect">
            <a:avLst/>
          </a:prstGeom>
        </p:spPr>
      </p:pic>
      <p:pic>
        <p:nvPicPr>
          <p:cNvPr id="22" name="Picture 21" descr="Chart&#10;&#10;Description automatically generated">
            <a:extLst>
              <a:ext uri="{FF2B5EF4-FFF2-40B4-BE49-F238E27FC236}">
                <a16:creationId xmlns:a16="http://schemas.microsoft.com/office/drawing/2014/main" id="{6B2FFEA7-DA4B-7346-8126-04669D66F0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83343" y="2255618"/>
            <a:ext cx="17481042" cy="10178190"/>
          </a:xfrm>
          <a:prstGeom prst="rect">
            <a:avLst/>
          </a:prstGeom>
        </p:spPr>
      </p:pic>
      <p:pic>
        <p:nvPicPr>
          <p:cNvPr id="5" name="Picture 4" descr="Chart&#10;&#10;Description automatically generated">
            <a:extLst>
              <a:ext uri="{FF2B5EF4-FFF2-40B4-BE49-F238E27FC236}">
                <a16:creationId xmlns:a16="http://schemas.microsoft.com/office/drawing/2014/main" id="{3FE37A52-A5DA-284C-BBF2-A228CAD129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86953" y="2514099"/>
            <a:ext cx="18002615" cy="9661227"/>
          </a:xfrm>
          <a:prstGeom prst="rect">
            <a:avLst/>
          </a:prstGeom>
        </p:spPr>
      </p:pic>
    </p:spTree>
    <p:extLst>
      <p:ext uri="{BB962C8B-B14F-4D97-AF65-F5344CB8AC3E}">
        <p14:creationId xmlns:p14="http://schemas.microsoft.com/office/powerpoint/2010/main" val="5309415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557D-E34D-6644-92A1-6AB2D20A2EB7}"/>
              </a:ext>
            </a:extLst>
          </p:cNvPr>
          <p:cNvSpPr>
            <a:spLocks noGrp="1"/>
          </p:cNvSpPr>
          <p:nvPr>
            <p:ph type="title"/>
          </p:nvPr>
        </p:nvSpPr>
        <p:spPr/>
        <p:txBody>
          <a:bodyPr/>
          <a:lstStyle/>
          <a:p>
            <a:r>
              <a:rPr lang="en-US" dirty="0"/>
              <a:t>Pros or cons?</a:t>
            </a:r>
          </a:p>
        </p:txBody>
      </p:sp>
      <p:sp>
        <p:nvSpPr>
          <p:cNvPr id="3" name="Rectangle 2">
            <a:extLst>
              <a:ext uri="{FF2B5EF4-FFF2-40B4-BE49-F238E27FC236}">
                <a16:creationId xmlns:a16="http://schemas.microsoft.com/office/drawing/2014/main" id="{FC301209-545E-A546-A812-B1BA371C2B9C}"/>
              </a:ext>
            </a:extLst>
          </p:cNvPr>
          <p:cNvSpPr/>
          <p:nvPr/>
        </p:nvSpPr>
        <p:spPr>
          <a:xfrm>
            <a:off x="1999488" y="2258550"/>
            <a:ext cx="12192000" cy="9638216"/>
          </a:xfrm>
          <a:prstGeom prst="rect">
            <a:avLst/>
          </a:prstGeom>
        </p:spPr>
        <p:txBody>
          <a:bodyPr>
            <a:spAutoFit/>
          </a:bodyPr>
          <a:lstStyle/>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Working more effectively</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Teaching more </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Working harder </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Reallocation </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Alignment</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Coaching </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Cheating</a:t>
            </a:r>
            <a:endParaRPr lang="en-GB" sz="5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64626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557D-E34D-6644-92A1-6AB2D20A2EB7}"/>
              </a:ext>
            </a:extLst>
          </p:cNvPr>
          <p:cNvSpPr>
            <a:spLocks noGrp="1"/>
          </p:cNvSpPr>
          <p:nvPr>
            <p:ph type="title"/>
          </p:nvPr>
        </p:nvSpPr>
        <p:spPr/>
        <p:txBody>
          <a:bodyPr/>
          <a:lstStyle/>
          <a:p>
            <a:r>
              <a:rPr lang="en-US" dirty="0"/>
              <a:t>Pros or cons?</a:t>
            </a:r>
          </a:p>
        </p:txBody>
      </p:sp>
      <p:sp>
        <p:nvSpPr>
          <p:cNvPr id="3" name="Rectangle 2">
            <a:extLst>
              <a:ext uri="{FF2B5EF4-FFF2-40B4-BE49-F238E27FC236}">
                <a16:creationId xmlns:a16="http://schemas.microsoft.com/office/drawing/2014/main" id="{FC301209-545E-A546-A812-B1BA371C2B9C}"/>
              </a:ext>
            </a:extLst>
          </p:cNvPr>
          <p:cNvSpPr/>
          <p:nvPr/>
        </p:nvSpPr>
        <p:spPr>
          <a:xfrm>
            <a:off x="1999488" y="2258550"/>
            <a:ext cx="12192000" cy="9638216"/>
          </a:xfrm>
          <a:prstGeom prst="rect">
            <a:avLst/>
          </a:prstGeom>
        </p:spPr>
        <p:txBody>
          <a:bodyPr>
            <a:spAutoFit/>
          </a:bodyPr>
          <a:lstStyle/>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Working more effectively</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Teaching more </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Working harder </a:t>
            </a:r>
          </a:p>
          <a:p>
            <a:pPr marL="1143000" indent="-1143000">
              <a:lnSpc>
                <a:spcPct val="150000"/>
              </a:lnSpc>
              <a:buAutoNum type="arabicPeriod"/>
            </a:pPr>
            <a:r>
              <a:rPr lang="en-GB" sz="60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Reallocation </a:t>
            </a:r>
          </a:p>
          <a:p>
            <a:pPr marL="1143000" indent="-1143000">
              <a:lnSpc>
                <a:spcPct val="150000"/>
              </a:lnSpc>
              <a:buAutoNum type="arabicPeriod"/>
            </a:pPr>
            <a:r>
              <a:rPr lang="en-GB" sz="60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Alignment</a:t>
            </a:r>
          </a:p>
          <a:p>
            <a:pPr marL="1143000" indent="-1143000">
              <a:lnSpc>
                <a:spcPct val="150000"/>
              </a:lnSpc>
              <a:buAutoNum type="arabicPeriod"/>
            </a:pPr>
            <a:r>
              <a:rPr lang="en-GB" sz="60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Coaching </a:t>
            </a:r>
          </a:p>
          <a:p>
            <a:pPr marL="1143000" indent="-1143000">
              <a:lnSpc>
                <a:spcPct val="150000"/>
              </a:lnSpc>
              <a:buAutoNum type="arabicPeriod"/>
            </a:pPr>
            <a:r>
              <a:rPr lang="en-GB" sz="6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Cheating</a:t>
            </a:r>
            <a:endParaRPr lang="en-GB" sz="5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97893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B27C-6C24-6145-B761-65149ED244AC}"/>
              </a:ext>
            </a:extLst>
          </p:cNvPr>
          <p:cNvSpPr>
            <a:spLocks noGrp="1"/>
          </p:cNvSpPr>
          <p:nvPr>
            <p:ph type="title"/>
          </p:nvPr>
        </p:nvSpPr>
        <p:spPr/>
        <p:txBody>
          <a:bodyPr/>
          <a:lstStyle/>
          <a:p>
            <a:r>
              <a:rPr lang="en-US" dirty="0"/>
              <a:t>The importance of externality</a:t>
            </a:r>
          </a:p>
        </p:txBody>
      </p:sp>
      <p:sp>
        <p:nvSpPr>
          <p:cNvPr id="3" name="TextBox 2">
            <a:extLst>
              <a:ext uri="{FF2B5EF4-FFF2-40B4-BE49-F238E27FC236}">
                <a16:creationId xmlns:a16="http://schemas.microsoft.com/office/drawing/2014/main" id="{CD4A3DB9-4D8B-8640-B00E-B30CC89C2269}"/>
              </a:ext>
            </a:extLst>
          </p:cNvPr>
          <p:cNvSpPr txBox="1"/>
          <p:nvPr/>
        </p:nvSpPr>
        <p:spPr>
          <a:xfrm>
            <a:off x="7845552" y="2261550"/>
            <a:ext cx="8692896" cy="9192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50000"/>
              </a:lnSpc>
              <a:spcBef>
                <a:spcPts val="0"/>
              </a:spcBef>
              <a:spcAft>
                <a:spcPts val="0"/>
              </a:spcAft>
              <a:buClrTx/>
              <a:buSzTx/>
              <a:buFontTx/>
              <a:buNone/>
              <a:tabLst/>
            </a:pPr>
            <a:r>
              <a:rPr lang="en-US" dirty="0"/>
              <a:t>Removal of </a:t>
            </a:r>
            <a:r>
              <a:rPr lang="en-US" b="1" dirty="0"/>
              <a:t>bias</a:t>
            </a:r>
            <a:r>
              <a:rPr lang="en-US" dirty="0"/>
              <a:t>...</a:t>
            </a:r>
          </a:p>
          <a:p>
            <a:pPr marL="0" marR="0" indent="0" algn="l" defTabSz="821531" rtl="0" fontAlgn="auto" latinLnBrk="0" hangingPunct="0">
              <a:lnSpc>
                <a:spcPct val="150000"/>
              </a:lnSpc>
              <a:spcBef>
                <a:spcPts val="0"/>
              </a:spcBef>
              <a:spcAft>
                <a:spcPts val="0"/>
              </a:spcAft>
              <a:buClrTx/>
              <a:buSzTx/>
              <a:buFontTx/>
              <a:buNone/>
              <a:tabLst/>
            </a:pPr>
            <a:r>
              <a:rPr lang="en-US" dirty="0"/>
              <a:t>… in curriculum design</a:t>
            </a:r>
          </a:p>
          <a:p>
            <a:pPr marL="0" marR="0" indent="0" algn="l" defTabSz="821531" rtl="0" fontAlgn="auto" latinLnBrk="0" hangingPunct="0">
              <a:lnSpc>
                <a:spcPct val="150000"/>
              </a:lnSpc>
              <a:spcBef>
                <a:spcPts val="0"/>
              </a:spcBef>
              <a:spcAft>
                <a:spcPts val="0"/>
              </a:spcAft>
              <a:buClrTx/>
              <a:buSzTx/>
              <a:buFontTx/>
              <a:buNone/>
              <a:tabLst/>
            </a:pPr>
            <a:r>
              <a:rPr lang="en-US" dirty="0"/>
              <a:t>… in teaching</a:t>
            </a:r>
          </a:p>
          <a:p>
            <a:pPr marL="0" marR="0" indent="0" algn="l" defTabSz="821531" rtl="0" fontAlgn="auto" latinLnBrk="0" hangingPunct="0">
              <a:lnSpc>
                <a:spcPct val="150000"/>
              </a:lnSpc>
              <a:spcBef>
                <a:spcPts val="0"/>
              </a:spcBef>
              <a:spcAft>
                <a:spcPts val="0"/>
              </a:spcAft>
              <a:buClrTx/>
              <a:buSzTx/>
              <a:buFontTx/>
              <a:buNone/>
              <a:tabLst/>
            </a:pPr>
            <a:r>
              <a:rPr lang="en-US" dirty="0"/>
              <a:t>… in designing questions</a:t>
            </a:r>
          </a:p>
          <a:p>
            <a:pPr marL="0" marR="0" indent="0" algn="l" defTabSz="821531" rtl="0" fontAlgn="auto" latinLnBrk="0" hangingPunct="0">
              <a:lnSpc>
                <a:spcPct val="150000"/>
              </a:lnSpc>
              <a:spcBef>
                <a:spcPts val="0"/>
              </a:spcBef>
              <a:spcAft>
                <a:spcPts val="0"/>
              </a:spcAft>
              <a:buClrTx/>
              <a:buSzTx/>
              <a:buFontTx/>
              <a:buNone/>
              <a:tabLst/>
            </a:pPr>
            <a:r>
              <a:rPr lang="en-US" dirty="0"/>
              <a:t>… in administering</a:t>
            </a:r>
          </a:p>
          <a:p>
            <a:pPr marL="0" marR="0" indent="0" algn="l" defTabSz="821531" rtl="0" fontAlgn="auto" latinLnBrk="0" hangingPunct="0">
              <a:lnSpc>
                <a:spcPct val="150000"/>
              </a:lnSpc>
              <a:spcBef>
                <a:spcPts val="0"/>
              </a:spcBef>
              <a:spcAft>
                <a:spcPts val="0"/>
              </a:spcAft>
              <a:buClrTx/>
              <a:buSzTx/>
              <a:buFontTx/>
              <a:buNone/>
              <a:tabLst/>
            </a:pPr>
            <a:r>
              <a:rPr lang="en-US" dirty="0"/>
              <a:t>… in marking</a:t>
            </a:r>
          </a:p>
          <a:p>
            <a:pPr marL="0" marR="0" indent="0" algn="l" defTabSz="821531" rtl="0" fontAlgn="auto" latinLnBrk="0" hangingPunct="0">
              <a:lnSpc>
                <a:spcPct val="150000"/>
              </a:lnSpc>
              <a:spcBef>
                <a:spcPts val="0"/>
              </a:spcBef>
              <a:spcAft>
                <a:spcPts val="0"/>
              </a:spcAft>
              <a:buClrTx/>
              <a:buSzTx/>
              <a:buFontTx/>
              <a:buNone/>
              <a:tabLst/>
            </a:pPr>
            <a:r>
              <a:rPr lang="en-US" dirty="0"/>
              <a:t>… in grading</a:t>
            </a:r>
          </a:p>
        </p:txBody>
      </p:sp>
    </p:spTree>
    <p:extLst>
      <p:ext uri="{BB962C8B-B14F-4D97-AF65-F5344CB8AC3E}">
        <p14:creationId xmlns:p14="http://schemas.microsoft.com/office/powerpoint/2010/main" val="25026566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577360279"/>
              </p:ext>
            </p:extLst>
          </p:nvPr>
        </p:nvGraphicFramePr>
        <p:xfrm>
          <a:off x="1563738" y="2377440"/>
          <a:ext cx="21256524" cy="8765767"/>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86093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Ethnicity</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White</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011732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Caribbean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African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265168171"/>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Indian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410864350"/>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Pakistani</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4150013856"/>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Bangladeshi</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0744646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Chinese</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3391483616"/>
                  </a:ext>
                </a:extLst>
              </a:tr>
            </a:tbl>
          </a:graphicData>
        </a:graphic>
      </p:graphicFrame>
      <p:sp>
        <p:nvSpPr>
          <p:cNvPr id="4" name="TextBox 3">
            <a:extLst>
              <a:ext uri="{FF2B5EF4-FFF2-40B4-BE49-F238E27FC236}">
                <a16:creationId xmlns:a16="http://schemas.microsoft.com/office/drawing/2014/main" id="{2201CAAF-8A53-BE45-85B3-3C094CE5C90A}"/>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30326738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1739182853"/>
              </p:ext>
            </p:extLst>
          </p:nvPr>
        </p:nvGraphicFramePr>
        <p:xfrm>
          <a:off x="1563738" y="2377440"/>
          <a:ext cx="21256524" cy="8765767"/>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86093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Ethnicity</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White</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82.5</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011732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Caribbean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81.3</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African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81.0</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265168171"/>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Indian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80.5</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410864350"/>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Pakistani</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80.3</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4150013856"/>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Bangladeshi</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81.0</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0744646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Chinese</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81.1</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3391483616"/>
                  </a:ext>
                </a:extLst>
              </a:tr>
            </a:tbl>
          </a:graphicData>
        </a:graphic>
      </p:graphicFrame>
      <p:sp>
        <p:nvSpPr>
          <p:cNvPr id="4" name="TextBox 3">
            <a:extLst>
              <a:ext uri="{FF2B5EF4-FFF2-40B4-BE49-F238E27FC236}">
                <a16:creationId xmlns:a16="http://schemas.microsoft.com/office/drawing/2014/main" id="{2201CAAF-8A53-BE45-85B3-3C094CE5C90A}"/>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2300267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2613932269"/>
              </p:ext>
            </p:extLst>
          </p:nvPr>
        </p:nvGraphicFramePr>
        <p:xfrm>
          <a:off x="1563738" y="2377440"/>
          <a:ext cx="21256524" cy="8765767"/>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86093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Ethnicity</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White</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7.9</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82.5</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9.6</a:t>
                      </a:r>
                    </a:p>
                  </a:txBody>
                  <a:tcPr anchor="ctr"/>
                </a:tc>
                <a:extLst>
                  <a:ext uri="{0D108BD9-81ED-4DB2-BD59-A6C34878D82A}">
                    <a16:rowId xmlns:a16="http://schemas.microsoft.com/office/drawing/2014/main" val="1011732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Caribbean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81.3</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African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81.0</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265168171"/>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Indian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80.5</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410864350"/>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Pakistani</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80.3</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4150013856"/>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Bangladeshi</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81.0</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0744646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Chinese</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81.1</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3391483616"/>
                  </a:ext>
                </a:extLst>
              </a:tr>
            </a:tbl>
          </a:graphicData>
        </a:graphic>
      </p:graphicFrame>
      <p:sp>
        <p:nvSpPr>
          <p:cNvPr id="4" name="TextBox 3">
            <a:extLst>
              <a:ext uri="{FF2B5EF4-FFF2-40B4-BE49-F238E27FC236}">
                <a16:creationId xmlns:a16="http://schemas.microsoft.com/office/drawing/2014/main" id="{2201CAAF-8A53-BE45-85B3-3C094CE5C90A}"/>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111081502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nvGraphicFramePr>
        <p:xfrm>
          <a:off x="1563738" y="2377440"/>
          <a:ext cx="21256524" cy="8765767"/>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86093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Ethnicity</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White</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7.9</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82.5</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9.6</a:t>
                      </a:r>
                    </a:p>
                  </a:txBody>
                  <a:tcPr anchor="ctr"/>
                </a:tc>
                <a:extLst>
                  <a:ext uri="{0D108BD9-81ED-4DB2-BD59-A6C34878D82A}">
                    <a16:rowId xmlns:a16="http://schemas.microsoft.com/office/drawing/2014/main" val="1011732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Caribbean</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10.2</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81.3</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8.5</a:t>
                      </a:r>
                    </a:p>
                  </a:txBody>
                  <a:tcPr anchor="ctr"/>
                </a:tc>
                <a:extLst>
                  <a:ext uri="{0D108BD9-81ED-4DB2-BD59-A6C34878D82A}">
                    <a16:rowId xmlns:a16="http://schemas.microsoft.com/office/drawing/2014/main" val="28562316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Black African</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10.6</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81.0</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8.4</a:t>
                      </a:r>
                    </a:p>
                  </a:txBody>
                  <a:tcPr anchor="ctr"/>
                </a:tc>
                <a:extLst>
                  <a:ext uri="{0D108BD9-81ED-4DB2-BD59-A6C34878D82A}">
                    <a16:rowId xmlns:a16="http://schemas.microsoft.com/office/drawing/2014/main" val="1265168171"/>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Indian</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8.4</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80.5</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11.1</a:t>
                      </a:r>
                    </a:p>
                  </a:txBody>
                  <a:tcPr anchor="ctr"/>
                </a:tc>
                <a:extLst>
                  <a:ext uri="{0D108BD9-81ED-4DB2-BD59-A6C34878D82A}">
                    <a16:rowId xmlns:a16="http://schemas.microsoft.com/office/drawing/2014/main" val="1410864350"/>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Pakistani</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11.9</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80.3</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7.8</a:t>
                      </a:r>
                    </a:p>
                  </a:txBody>
                  <a:tcPr anchor="ctr"/>
                </a:tc>
                <a:extLst>
                  <a:ext uri="{0D108BD9-81ED-4DB2-BD59-A6C34878D82A}">
                    <a16:rowId xmlns:a16="http://schemas.microsoft.com/office/drawing/2014/main" val="4150013856"/>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Bangladeshi</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11.2</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81.0</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7.8</a:t>
                      </a:r>
                    </a:p>
                  </a:txBody>
                  <a:tcPr anchor="ctr"/>
                </a:tc>
                <a:extLst>
                  <a:ext uri="{0D108BD9-81ED-4DB2-BD59-A6C34878D82A}">
                    <a16:rowId xmlns:a16="http://schemas.microsoft.com/office/drawing/2014/main" val="2074464677"/>
                  </a:ext>
                </a:extLst>
              </a:tr>
              <a:tr h="1108561">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Chinese</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6.0</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81.1</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12.9</a:t>
                      </a:r>
                    </a:p>
                  </a:txBody>
                  <a:tcPr anchor="ctr"/>
                </a:tc>
                <a:extLst>
                  <a:ext uri="{0D108BD9-81ED-4DB2-BD59-A6C34878D82A}">
                    <a16:rowId xmlns:a16="http://schemas.microsoft.com/office/drawing/2014/main" val="3391483616"/>
                  </a:ext>
                </a:extLst>
              </a:tr>
            </a:tbl>
          </a:graphicData>
        </a:graphic>
      </p:graphicFrame>
      <p:sp>
        <p:nvSpPr>
          <p:cNvPr id="4" name="TextBox 3">
            <a:extLst>
              <a:ext uri="{FF2B5EF4-FFF2-40B4-BE49-F238E27FC236}">
                <a16:creationId xmlns:a16="http://schemas.microsoft.com/office/drawing/2014/main" id="{2201CAAF-8A53-BE45-85B3-3C094CE5C90A}"/>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188833735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2600123454"/>
              </p:ext>
            </p:extLst>
          </p:nvPr>
        </p:nvGraphicFramePr>
        <p:xfrm>
          <a:off x="1563738" y="2938692"/>
          <a:ext cx="21256524" cy="7838616"/>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86093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Special Education Needs</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 SEN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01173277"/>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SEN, without statement</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SEN, with statement</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265168171"/>
                  </a:ext>
                </a:extLst>
              </a:tr>
            </a:tbl>
          </a:graphicData>
        </a:graphic>
      </p:graphicFrame>
      <p:sp>
        <p:nvSpPr>
          <p:cNvPr id="4" name="TextBox 3">
            <a:extLst>
              <a:ext uri="{FF2B5EF4-FFF2-40B4-BE49-F238E27FC236}">
                <a16:creationId xmlns:a16="http://schemas.microsoft.com/office/drawing/2014/main" id="{5B101DB8-FD4D-6945-8257-8731B50648B3}"/>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2789588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8E25-8779-5C4D-AB10-0AA52C523C10}"/>
              </a:ext>
            </a:extLst>
          </p:cNvPr>
          <p:cNvSpPr>
            <a:spLocks noGrp="1"/>
          </p:cNvSpPr>
          <p:nvPr>
            <p:ph type="title"/>
          </p:nvPr>
        </p:nvSpPr>
        <p:spPr/>
        <p:txBody>
          <a:bodyPr/>
          <a:lstStyle/>
          <a:p>
            <a:r>
              <a:rPr lang="en-US" dirty="0"/>
              <a:t>Trust</a:t>
            </a:r>
          </a:p>
        </p:txBody>
      </p:sp>
      <p:pic>
        <p:nvPicPr>
          <p:cNvPr id="4" name="Picture 3" descr="Graphical user interface, chart&#10;&#10;Description automatically generated">
            <a:extLst>
              <a:ext uri="{FF2B5EF4-FFF2-40B4-BE49-F238E27FC236}">
                <a16:creationId xmlns:a16="http://schemas.microsoft.com/office/drawing/2014/main" id="{5222C891-7AA0-994F-95C5-B8A40D00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49" y="1482432"/>
            <a:ext cx="20612101" cy="10849354"/>
          </a:xfrm>
          <a:prstGeom prst="rect">
            <a:avLst/>
          </a:prstGeom>
        </p:spPr>
      </p:pic>
    </p:spTree>
    <p:extLst>
      <p:ext uri="{BB962C8B-B14F-4D97-AF65-F5344CB8AC3E}">
        <p14:creationId xmlns:p14="http://schemas.microsoft.com/office/powerpoint/2010/main" val="902157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2384577474"/>
              </p:ext>
            </p:extLst>
          </p:nvPr>
        </p:nvGraphicFramePr>
        <p:xfrm>
          <a:off x="1563738" y="2938692"/>
          <a:ext cx="21256524" cy="7838616"/>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86093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Special Education Needs</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 SEN</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83.3</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01173277"/>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SEN, without statement</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77.5</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SEN, with statement</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73.2</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265168171"/>
                  </a:ext>
                </a:extLst>
              </a:tr>
            </a:tbl>
          </a:graphicData>
        </a:graphic>
      </p:graphicFrame>
      <p:sp>
        <p:nvSpPr>
          <p:cNvPr id="4" name="TextBox 3">
            <a:extLst>
              <a:ext uri="{FF2B5EF4-FFF2-40B4-BE49-F238E27FC236}">
                <a16:creationId xmlns:a16="http://schemas.microsoft.com/office/drawing/2014/main" id="{5B101DB8-FD4D-6945-8257-8731B50648B3}"/>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237996618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nvGraphicFramePr>
        <p:xfrm>
          <a:off x="1563738" y="2938692"/>
          <a:ext cx="21256524" cy="7838616"/>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86093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Special Education Needs</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 SEN</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6.0</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83.3</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10.7</a:t>
                      </a:r>
                    </a:p>
                  </a:txBody>
                  <a:tcPr anchor="ctr"/>
                </a:tc>
                <a:extLst>
                  <a:ext uri="{0D108BD9-81ED-4DB2-BD59-A6C34878D82A}">
                    <a16:rowId xmlns:a16="http://schemas.microsoft.com/office/drawing/2014/main" val="101173277"/>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SEN, without statement</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19.3</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77.5</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3.3</a:t>
                      </a:r>
                    </a:p>
                  </a:txBody>
                  <a:tcPr anchor="ctr"/>
                </a:tc>
                <a:extLst>
                  <a:ext uri="{0D108BD9-81ED-4DB2-BD59-A6C34878D82A}">
                    <a16:rowId xmlns:a16="http://schemas.microsoft.com/office/drawing/2014/main" val="285623167"/>
                  </a:ext>
                </a:extLst>
              </a:tr>
              <a:tr h="1972792">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SEN, with statement</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22.2</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73.2</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4.5</a:t>
                      </a:r>
                    </a:p>
                  </a:txBody>
                  <a:tcPr anchor="ctr"/>
                </a:tc>
                <a:extLst>
                  <a:ext uri="{0D108BD9-81ED-4DB2-BD59-A6C34878D82A}">
                    <a16:rowId xmlns:a16="http://schemas.microsoft.com/office/drawing/2014/main" val="1265168171"/>
                  </a:ext>
                </a:extLst>
              </a:tr>
            </a:tbl>
          </a:graphicData>
        </a:graphic>
      </p:graphicFrame>
      <p:sp>
        <p:nvSpPr>
          <p:cNvPr id="4" name="TextBox 3">
            <a:extLst>
              <a:ext uri="{FF2B5EF4-FFF2-40B4-BE49-F238E27FC236}">
                <a16:creationId xmlns:a16="http://schemas.microsoft.com/office/drawing/2014/main" id="{5B101DB8-FD4D-6945-8257-8731B50648B3}"/>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183308552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4254855373"/>
              </p:ext>
            </p:extLst>
          </p:nvPr>
        </p:nvGraphicFramePr>
        <p:xfrm>
          <a:off x="1563738" y="4415492"/>
          <a:ext cx="21256524" cy="4885016"/>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1244764">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Free School Meals</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820126">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 FSM</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01173277"/>
                  </a:ext>
                </a:extLst>
              </a:tr>
              <a:tr h="1820126">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FSM</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bl>
          </a:graphicData>
        </a:graphic>
      </p:graphicFrame>
      <p:sp>
        <p:nvSpPr>
          <p:cNvPr id="4" name="TextBox 3">
            <a:extLst>
              <a:ext uri="{FF2B5EF4-FFF2-40B4-BE49-F238E27FC236}">
                <a16:creationId xmlns:a16="http://schemas.microsoft.com/office/drawing/2014/main" id="{E142A399-09B1-BC4A-A839-5CA48B59DDC1}"/>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280139828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3323319947"/>
              </p:ext>
            </p:extLst>
          </p:nvPr>
        </p:nvGraphicFramePr>
        <p:xfrm>
          <a:off x="1563738" y="4415492"/>
          <a:ext cx="21256524" cy="4885016"/>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1244764">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Free School Meals</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820126">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 FSM</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82.4</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01173277"/>
                  </a:ext>
                </a:extLst>
              </a:tr>
              <a:tr h="1820126">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FSM</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81.5</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bl>
          </a:graphicData>
        </a:graphic>
      </p:graphicFrame>
      <p:sp>
        <p:nvSpPr>
          <p:cNvPr id="4" name="TextBox 3">
            <a:extLst>
              <a:ext uri="{FF2B5EF4-FFF2-40B4-BE49-F238E27FC236}">
                <a16:creationId xmlns:a16="http://schemas.microsoft.com/office/drawing/2014/main" id="{E142A399-09B1-BC4A-A839-5CA48B59DDC1}"/>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65147906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nvGraphicFramePr>
        <p:xfrm>
          <a:off x="1563738" y="4415492"/>
          <a:ext cx="21256524" cy="4885016"/>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1244764">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Free School Meals</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820126">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 FSM</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7.5</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82.4</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10.1</a:t>
                      </a:r>
                    </a:p>
                  </a:txBody>
                  <a:tcPr anchor="ctr"/>
                </a:tc>
                <a:extLst>
                  <a:ext uri="{0D108BD9-81ED-4DB2-BD59-A6C34878D82A}">
                    <a16:rowId xmlns:a16="http://schemas.microsoft.com/office/drawing/2014/main" val="101173277"/>
                  </a:ext>
                </a:extLst>
              </a:tr>
              <a:tr h="1820126">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FSM</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11.9</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81.5</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6.6</a:t>
                      </a:r>
                    </a:p>
                  </a:txBody>
                  <a:tcPr anchor="ctr"/>
                </a:tc>
                <a:extLst>
                  <a:ext uri="{0D108BD9-81ED-4DB2-BD59-A6C34878D82A}">
                    <a16:rowId xmlns:a16="http://schemas.microsoft.com/office/drawing/2014/main" val="285623167"/>
                  </a:ext>
                </a:extLst>
              </a:tr>
            </a:tbl>
          </a:graphicData>
        </a:graphic>
      </p:graphicFrame>
      <p:sp>
        <p:nvSpPr>
          <p:cNvPr id="4" name="TextBox 3">
            <a:extLst>
              <a:ext uri="{FF2B5EF4-FFF2-40B4-BE49-F238E27FC236}">
                <a16:creationId xmlns:a16="http://schemas.microsoft.com/office/drawing/2014/main" id="{E142A399-09B1-BC4A-A839-5CA48B59DDC1}"/>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207171809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extLst>
              <p:ext uri="{D42A27DB-BD31-4B8C-83A1-F6EECF244321}">
                <p14:modId xmlns:p14="http://schemas.microsoft.com/office/powerpoint/2010/main" val="3174554580"/>
              </p:ext>
            </p:extLst>
          </p:nvPr>
        </p:nvGraphicFramePr>
        <p:xfrm>
          <a:off x="1563738" y="4233047"/>
          <a:ext cx="21256524" cy="5249905"/>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212966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English as an additional language</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560119">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Not EAL</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101173277"/>
                  </a:ext>
                </a:extLst>
              </a:tr>
              <a:tr h="1560119">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EAL</a:t>
                      </a: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tc>
                  <a:txBody>
                    <a:bodyPr/>
                    <a:lstStyle/>
                    <a:p>
                      <a:endPar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endParaRPr>
                    </a:p>
                  </a:txBody>
                  <a:tcPr anchor="ctr"/>
                </a:tc>
                <a:extLst>
                  <a:ext uri="{0D108BD9-81ED-4DB2-BD59-A6C34878D82A}">
                    <a16:rowId xmlns:a16="http://schemas.microsoft.com/office/drawing/2014/main" val="285623167"/>
                  </a:ext>
                </a:extLst>
              </a:tr>
            </a:tbl>
          </a:graphicData>
        </a:graphic>
      </p:graphicFrame>
      <p:sp>
        <p:nvSpPr>
          <p:cNvPr id="4" name="TextBox 3">
            <a:extLst>
              <a:ext uri="{FF2B5EF4-FFF2-40B4-BE49-F238E27FC236}">
                <a16:creationId xmlns:a16="http://schemas.microsoft.com/office/drawing/2014/main" id="{54A8CC9F-F9C1-FB43-97C6-99683B5D4D71}"/>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373186459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1AF-42E0-1449-A12C-A00500F5900B}"/>
              </a:ext>
            </a:extLst>
          </p:cNvPr>
          <p:cNvSpPr>
            <a:spLocks noGrp="1"/>
          </p:cNvSpPr>
          <p:nvPr>
            <p:ph type="title"/>
          </p:nvPr>
        </p:nvSpPr>
        <p:spPr>
          <a:xfrm>
            <a:off x="-1" y="282281"/>
            <a:ext cx="16665677" cy="1200151"/>
          </a:xfrm>
        </p:spPr>
        <p:txBody>
          <a:bodyPr/>
          <a:lstStyle/>
          <a:p>
            <a:r>
              <a:rPr lang="en-US" dirty="0"/>
              <a:t>Comparing teacher assessment to test scores</a:t>
            </a:r>
          </a:p>
        </p:txBody>
      </p:sp>
      <p:graphicFrame>
        <p:nvGraphicFramePr>
          <p:cNvPr id="3" name="Table 3">
            <a:extLst>
              <a:ext uri="{FF2B5EF4-FFF2-40B4-BE49-F238E27FC236}">
                <a16:creationId xmlns:a16="http://schemas.microsoft.com/office/drawing/2014/main" id="{34554422-63C9-FC4F-A275-0B877E90048E}"/>
              </a:ext>
            </a:extLst>
          </p:cNvPr>
          <p:cNvGraphicFramePr>
            <a:graphicFrameLocks noGrp="1"/>
          </p:cNvGraphicFramePr>
          <p:nvPr/>
        </p:nvGraphicFramePr>
        <p:xfrm>
          <a:off x="1563738" y="4233047"/>
          <a:ext cx="21256524" cy="5249905"/>
        </p:xfrm>
        <a:graphic>
          <a:graphicData uri="http://schemas.openxmlformats.org/drawingml/2006/table">
            <a:tbl>
              <a:tblPr firstRow="1" bandRow="1">
                <a:tableStyleId>{5940675A-B579-460E-94D1-54222C63F5DA}</a:tableStyleId>
              </a:tblPr>
              <a:tblGrid>
                <a:gridCol w="7904727">
                  <a:extLst>
                    <a:ext uri="{9D8B030D-6E8A-4147-A177-3AD203B41FA5}">
                      <a16:colId xmlns:a16="http://schemas.microsoft.com/office/drawing/2014/main" val="98682531"/>
                    </a:ext>
                  </a:extLst>
                </a:gridCol>
                <a:gridCol w="4450599">
                  <a:extLst>
                    <a:ext uri="{9D8B030D-6E8A-4147-A177-3AD203B41FA5}">
                      <a16:colId xmlns:a16="http://schemas.microsoft.com/office/drawing/2014/main" val="1832423905"/>
                    </a:ext>
                  </a:extLst>
                </a:gridCol>
                <a:gridCol w="4450599">
                  <a:extLst>
                    <a:ext uri="{9D8B030D-6E8A-4147-A177-3AD203B41FA5}">
                      <a16:colId xmlns:a16="http://schemas.microsoft.com/office/drawing/2014/main" val="3916441163"/>
                    </a:ext>
                  </a:extLst>
                </a:gridCol>
                <a:gridCol w="4450599">
                  <a:extLst>
                    <a:ext uri="{9D8B030D-6E8A-4147-A177-3AD203B41FA5}">
                      <a16:colId xmlns:a16="http://schemas.microsoft.com/office/drawing/2014/main" val="1371853839"/>
                    </a:ext>
                  </a:extLst>
                </a:gridCol>
              </a:tblGrid>
              <a:tr h="2129667">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English as an additional language</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&lt;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 Test</a:t>
                      </a:r>
                    </a:p>
                  </a:txBody>
                  <a:tcPr>
                    <a:solidFill>
                      <a:srgbClr val="00B050"/>
                    </a:solidFill>
                  </a:tcPr>
                </a:tc>
                <a:tc>
                  <a:txBody>
                    <a:bodyPr/>
                    <a:lstStyle/>
                    <a:p>
                      <a:r>
                        <a:rPr lang="en-US" sz="6000" b="0" i="0" u="none" strike="noStrike" cap="none" spc="0" baseline="0" dirty="0">
                          <a:solidFill>
                            <a:schemeClr val="bg1"/>
                          </a:solidFill>
                          <a:uFillTx/>
                          <a:latin typeface="Roboto Medium" panose="02000000000000000000" pitchFamily="2" charset="0"/>
                          <a:cs typeface="+mn-cs"/>
                          <a:sym typeface="Helvetica Light"/>
                        </a:rPr>
                        <a:t>TA &gt; Test</a:t>
                      </a:r>
                    </a:p>
                  </a:txBody>
                  <a:tcPr>
                    <a:solidFill>
                      <a:srgbClr val="00B050"/>
                    </a:solidFill>
                  </a:tcPr>
                </a:tc>
                <a:extLst>
                  <a:ext uri="{0D108BD9-81ED-4DB2-BD59-A6C34878D82A}">
                    <a16:rowId xmlns:a16="http://schemas.microsoft.com/office/drawing/2014/main" val="2596010252"/>
                  </a:ext>
                </a:extLst>
              </a:tr>
              <a:tr h="1560119">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Not EAL</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7.9</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82.5</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9.6</a:t>
                      </a:r>
                    </a:p>
                  </a:txBody>
                  <a:tcPr anchor="ctr"/>
                </a:tc>
                <a:extLst>
                  <a:ext uri="{0D108BD9-81ED-4DB2-BD59-A6C34878D82A}">
                    <a16:rowId xmlns:a16="http://schemas.microsoft.com/office/drawing/2014/main" val="101173277"/>
                  </a:ext>
                </a:extLst>
              </a:tr>
              <a:tr h="1560119">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EAL</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10.6</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80.6</a:t>
                      </a:r>
                    </a:p>
                  </a:txBody>
                  <a:tcPr anchor="ctr"/>
                </a:tc>
                <a:tc>
                  <a:txBody>
                    <a:bodyPr/>
                    <a:lstStyle/>
                    <a:p>
                      <a:r>
                        <a:rPr lang="en-US" sz="6000" b="0" i="0" u="none" strike="noStrike" cap="none" spc="0" baseline="0" dirty="0">
                          <a:solidFill>
                            <a:schemeClr val="tx1">
                              <a:lumMod val="75000"/>
                            </a:schemeClr>
                          </a:solidFill>
                          <a:uFillTx/>
                          <a:latin typeface="Roboto Medium" panose="02000000000000000000" pitchFamily="2" charset="0"/>
                          <a:cs typeface="+mn-cs"/>
                          <a:sym typeface="Helvetica Light"/>
                        </a:rPr>
                        <a:t>8.8</a:t>
                      </a:r>
                    </a:p>
                  </a:txBody>
                  <a:tcPr anchor="ctr"/>
                </a:tc>
                <a:extLst>
                  <a:ext uri="{0D108BD9-81ED-4DB2-BD59-A6C34878D82A}">
                    <a16:rowId xmlns:a16="http://schemas.microsoft.com/office/drawing/2014/main" val="285623167"/>
                  </a:ext>
                </a:extLst>
              </a:tr>
            </a:tbl>
          </a:graphicData>
        </a:graphic>
      </p:graphicFrame>
      <p:sp>
        <p:nvSpPr>
          <p:cNvPr id="4" name="TextBox 3">
            <a:extLst>
              <a:ext uri="{FF2B5EF4-FFF2-40B4-BE49-F238E27FC236}">
                <a16:creationId xmlns:a16="http://schemas.microsoft.com/office/drawing/2014/main" id="{54A8CC9F-F9C1-FB43-97C6-99683B5D4D71}"/>
              </a:ext>
            </a:extLst>
          </p:cNvPr>
          <p:cNvSpPr txBox="1"/>
          <p:nvPr/>
        </p:nvSpPr>
        <p:spPr>
          <a:xfrm>
            <a:off x="17575237" y="11401503"/>
            <a:ext cx="524502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3585F"/>
                </a:solidFill>
                <a:effectLst/>
                <a:uFillTx/>
                <a:latin typeface="Roboto"/>
                <a:ea typeface="Roboto"/>
                <a:cs typeface="Roboto"/>
                <a:sym typeface="Roboto"/>
              </a:rPr>
              <a:t>Burgess and Greaves, 2009</a:t>
            </a:r>
          </a:p>
        </p:txBody>
      </p:sp>
    </p:spTree>
    <p:extLst>
      <p:ext uri="{BB962C8B-B14F-4D97-AF65-F5344CB8AC3E}">
        <p14:creationId xmlns:p14="http://schemas.microsoft.com/office/powerpoint/2010/main" val="327386975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E244-AD62-2A43-9A3A-5E1CB67633D4}"/>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7B63623-3E7C-0A4B-AB68-64761C2F1FA3}"/>
              </a:ext>
            </a:extLst>
          </p:cNvPr>
          <p:cNvSpPr txBox="1"/>
          <p:nvPr/>
        </p:nvSpPr>
        <p:spPr>
          <a:xfrm>
            <a:off x="2192593" y="4631429"/>
            <a:ext cx="19998813" cy="4453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GB" i="1" dirty="0"/>
              <a:t>Given that setting in secondary school classes may depend on earlier recorded attainment and that motivation may also be affected by a lower level, the use of assessment rather than testing may increase attainment gaps between ethnic groups later in academic life.</a:t>
            </a:r>
          </a:p>
        </p:txBody>
      </p:sp>
    </p:spTree>
    <p:extLst>
      <p:ext uri="{BB962C8B-B14F-4D97-AF65-F5344CB8AC3E}">
        <p14:creationId xmlns:p14="http://schemas.microsoft.com/office/powerpoint/2010/main" val="75879697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3531-5A73-3948-8443-DD2CA7AB2BF7}"/>
              </a:ext>
            </a:extLst>
          </p:cNvPr>
          <p:cNvSpPr>
            <a:spLocks noGrp="1"/>
          </p:cNvSpPr>
          <p:nvPr>
            <p:ph type="title"/>
          </p:nvPr>
        </p:nvSpPr>
        <p:spPr>
          <a:xfrm>
            <a:off x="0" y="282281"/>
            <a:ext cx="21945600" cy="1200151"/>
          </a:xfrm>
        </p:spPr>
        <p:txBody>
          <a:bodyPr/>
          <a:lstStyle/>
          <a:p>
            <a:r>
              <a:rPr lang="en-US" dirty="0"/>
              <a:t>Ingredients for increasing the likelihood of reliability and validity</a:t>
            </a:r>
          </a:p>
        </p:txBody>
      </p:sp>
      <p:sp>
        <p:nvSpPr>
          <p:cNvPr id="3" name="TextBox 2">
            <a:extLst>
              <a:ext uri="{FF2B5EF4-FFF2-40B4-BE49-F238E27FC236}">
                <a16:creationId xmlns:a16="http://schemas.microsoft.com/office/drawing/2014/main" id="{375C3749-187E-414C-A695-82E753DCDECB}"/>
              </a:ext>
            </a:extLst>
          </p:cNvPr>
          <p:cNvSpPr txBox="1"/>
          <p:nvPr/>
        </p:nvSpPr>
        <p:spPr>
          <a:xfrm>
            <a:off x="1091184" y="3461878"/>
            <a:ext cx="22201632" cy="6792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50000"/>
              </a:lnSpc>
              <a:spcBef>
                <a:spcPts val="0"/>
              </a:spcBef>
              <a:spcAft>
                <a:spcPts val="0"/>
              </a:spcAft>
              <a:buClrTx/>
              <a:buSzTx/>
              <a:buFontTx/>
              <a:buNone/>
              <a:tabLst/>
            </a:pPr>
            <a:r>
              <a:rPr kumimoji="0" lang="en-US" sz="7200" b="0" i="0" u="none" strike="noStrike" cap="none" spc="0" normalizeH="0" baseline="0" dirty="0">
                <a:ln>
                  <a:noFill/>
                </a:ln>
                <a:solidFill>
                  <a:srgbClr val="53585F"/>
                </a:solidFill>
                <a:effectLst/>
                <a:uFillTx/>
                <a:latin typeface="Roboto"/>
                <a:ea typeface="Roboto"/>
                <a:cs typeface="Roboto"/>
                <a:sym typeface="Roboto"/>
              </a:rPr>
              <a:t>Externality</a:t>
            </a:r>
            <a:endParaRPr lang="en-US" sz="7200" dirty="0"/>
          </a:p>
          <a:p>
            <a:pPr marL="0" marR="0" indent="0" algn="l" defTabSz="821531" rtl="0" fontAlgn="auto" latinLnBrk="0" hangingPunct="0">
              <a:lnSpc>
                <a:spcPct val="150000"/>
              </a:lnSpc>
              <a:spcBef>
                <a:spcPts val="0"/>
              </a:spcBef>
              <a:spcAft>
                <a:spcPts val="0"/>
              </a:spcAft>
              <a:buClrTx/>
              <a:buSzTx/>
              <a:buFontTx/>
              <a:buNone/>
              <a:tabLst/>
            </a:pPr>
            <a:r>
              <a:rPr kumimoji="0" lang="en-US" sz="7200" b="0" i="0" u="none" strike="noStrike" cap="none" spc="0" normalizeH="0" baseline="0" dirty="0">
                <a:ln>
                  <a:noFill/>
                </a:ln>
                <a:solidFill>
                  <a:srgbClr val="53585F"/>
                </a:solidFill>
                <a:effectLst/>
                <a:uFillTx/>
                <a:latin typeface="Roboto"/>
                <a:ea typeface="Roboto"/>
                <a:cs typeface="Roboto"/>
                <a:sym typeface="Roboto"/>
              </a:rPr>
              <a:t>Unpredictable format</a:t>
            </a:r>
          </a:p>
          <a:p>
            <a:pPr marL="0" marR="0" indent="0" algn="l" defTabSz="821531" rtl="0" fontAlgn="auto" latinLnBrk="0" hangingPunct="0">
              <a:lnSpc>
                <a:spcPct val="150000"/>
              </a:lnSpc>
              <a:spcBef>
                <a:spcPts val="0"/>
              </a:spcBef>
              <a:spcAft>
                <a:spcPts val="0"/>
              </a:spcAft>
              <a:buClrTx/>
              <a:buSzTx/>
              <a:buFontTx/>
              <a:buNone/>
              <a:tabLst/>
            </a:pPr>
            <a:r>
              <a:rPr lang="en-US" sz="7200" dirty="0"/>
              <a:t>Teaching to the domain, not the syllabus</a:t>
            </a:r>
          </a:p>
          <a:p>
            <a:pPr marL="0" marR="0" indent="0" algn="l" defTabSz="821531" rtl="0" fontAlgn="auto" latinLnBrk="0" hangingPunct="0">
              <a:lnSpc>
                <a:spcPct val="150000"/>
              </a:lnSpc>
              <a:spcBef>
                <a:spcPts val="0"/>
              </a:spcBef>
              <a:spcAft>
                <a:spcPts val="0"/>
              </a:spcAft>
              <a:buClrTx/>
              <a:buSzTx/>
              <a:buFontTx/>
              <a:buNone/>
              <a:tabLst/>
            </a:pPr>
            <a:r>
              <a:rPr lang="en-US" sz="7200" dirty="0"/>
              <a:t>Blind marking (double blind is better than moderation)</a:t>
            </a:r>
            <a:endParaRPr kumimoji="0" lang="en-US" sz="7200" b="0" i="0" u="none" strike="noStrike" cap="none" spc="0" normalizeH="0" baseline="0" dirty="0">
              <a:ln>
                <a:noFill/>
              </a:ln>
              <a:solidFill>
                <a:srgbClr val="53585F"/>
              </a:solidFill>
              <a:effectLst/>
              <a:uFillTx/>
              <a:latin typeface="Roboto"/>
              <a:ea typeface="Roboto"/>
              <a:cs typeface="Roboto"/>
              <a:sym typeface="Roboto"/>
            </a:endParaRPr>
          </a:p>
        </p:txBody>
      </p:sp>
    </p:spTree>
    <p:extLst>
      <p:ext uri="{BB962C8B-B14F-4D97-AF65-F5344CB8AC3E}">
        <p14:creationId xmlns:p14="http://schemas.microsoft.com/office/powerpoint/2010/main" val="3320069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B6C3-6D79-DB45-9ADF-E862B03D3765}"/>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416BC54E-BF03-D449-8FEB-0E26EBF58836}"/>
              </a:ext>
            </a:extLst>
          </p:cNvPr>
          <p:cNvSpPr/>
          <p:nvPr/>
        </p:nvSpPr>
        <p:spPr>
          <a:xfrm>
            <a:off x="1822704" y="3364736"/>
            <a:ext cx="20738592" cy="6986528"/>
          </a:xfrm>
          <a:prstGeom prst="rect">
            <a:avLst/>
          </a:prstGeom>
        </p:spPr>
        <p:txBody>
          <a:bodyPr wrap="square">
            <a:spAutoFit/>
          </a:bodyPr>
          <a:lstStyle/>
          <a:p>
            <a:r>
              <a:rPr lang="en-GB" i="1" dirty="0"/>
              <a:t>Sensible and productive uses of tests and test scores rest on a single principle: don’t treat “her score on the test” as a synonym for “what she has learned.” A test score is just one indicator of what a student has learned—an exceptionally useful one in many ways, but nonetheless one that is unavoidably incomplete and somewhat error-prone.</a:t>
            </a:r>
          </a:p>
          <a:p>
            <a:endParaRPr lang="en-GB" dirty="0"/>
          </a:p>
          <a:p>
            <a:pPr algn="r"/>
            <a:r>
              <a:rPr lang="en-GB" dirty="0"/>
              <a:t>Daniel </a:t>
            </a:r>
            <a:r>
              <a:rPr lang="en-GB" dirty="0" err="1"/>
              <a:t>Koretz</a:t>
            </a:r>
            <a:endParaRPr lang="en-GB" dirty="0"/>
          </a:p>
        </p:txBody>
      </p:sp>
    </p:spTree>
    <p:extLst>
      <p:ext uri="{BB962C8B-B14F-4D97-AF65-F5344CB8AC3E}">
        <p14:creationId xmlns:p14="http://schemas.microsoft.com/office/powerpoint/2010/main" val="40153934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A749-CA77-0245-82C5-A4731BB8D6AB}"/>
              </a:ext>
            </a:extLst>
          </p:cNvPr>
          <p:cNvSpPr>
            <a:spLocks noGrp="1"/>
          </p:cNvSpPr>
          <p:nvPr>
            <p:ph type="title"/>
          </p:nvPr>
        </p:nvSpPr>
        <p:spPr/>
        <p:txBody>
          <a:bodyPr/>
          <a:lstStyle/>
          <a:p>
            <a:r>
              <a:rPr lang="en-US" dirty="0"/>
              <a:t>Reasons I assess</a:t>
            </a:r>
          </a:p>
        </p:txBody>
      </p:sp>
      <p:sp>
        <p:nvSpPr>
          <p:cNvPr id="3" name="TextBox 2">
            <a:extLst>
              <a:ext uri="{FF2B5EF4-FFF2-40B4-BE49-F238E27FC236}">
                <a16:creationId xmlns:a16="http://schemas.microsoft.com/office/drawing/2014/main" id="{D8AC7538-9A5F-8F44-A718-2241587A74C6}"/>
              </a:ext>
            </a:extLst>
          </p:cNvPr>
          <p:cNvSpPr txBox="1"/>
          <p:nvPr/>
        </p:nvSpPr>
        <p:spPr>
          <a:xfrm>
            <a:off x="726948" y="2476993"/>
            <a:ext cx="22930104" cy="876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indent="-685800">
              <a:buFont typeface="Arial" panose="020B0604020202020204" pitchFamily="34" charset="0"/>
              <a:buChar char="•"/>
            </a:pPr>
            <a:r>
              <a:rPr lang="en-GB" dirty="0"/>
              <a:t>As a teacher, I ask pupils questions in order to work out how I should act differently</a:t>
            </a:r>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r>
              <a:rPr kumimoji="0" lang="en-GB" sz="5600" b="0" i="0" u="none" strike="noStrike" cap="none" spc="0" normalizeH="0" baseline="0" dirty="0">
                <a:ln>
                  <a:noFill/>
                </a:ln>
                <a:solidFill>
                  <a:srgbClr val="53585F"/>
                </a:solidFill>
                <a:effectLst/>
                <a:uFillTx/>
                <a:latin typeface="Roboto"/>
                <a:ea typeface="Roboto"/>
                <a:cs typeface="Roboto"/>
                <a:sym typeface="Roboto"/>
              </a:rPr>
              <a:t>To give me and the pupils an indication of how mathematica</a:t>
            </a:r>
            <a:r>
              <a:rPr lang="en-GB" dirty="0"/>
              <a:t>l they are becoming over time</a:t>
            </a:r>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r>
              <a:rPr lang="en-GB" dirty="0"/>
              <a:t>To establish the curriculum pathways with the highest likelihood of success for each and every pupil</a:t>
            </a:r>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r>
              <a:rPr lang="en-GB" dirty="0"/>
              <a:t>To provide all pupils with the tradeable commodity of a grade</a:t>
            </a:r>
          </a:p>
        </p:txBody>
      </p:sp>
    </p:spTree>
    <p:extLst>
      <p:ext uri="{BB962C8B-B14F-4D97-AF65-F5344CB8AC3E}">
        <p14:creationId xmlns:p14="http://schemas.microsoft.com/office/powerpoint/2010/main" val="42594256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A749-CA77-0245-82C5-A4731BB8D6AB}"/>
              </a:ext>
            </a:extLst>
          </p:cNvPr>
          <p:cNvSpPr>
            <a:spLocks noGrp="1"/>
          </p:cNvSpPr>
          <p:nvPr>
            <p:ph type="title"/>
          </p:nvPr>
        </p:nvSpPr>
        <p:spPr/>
        <p:txBody>
          <a:bodyPr/>
          <a:lstStyle/>
          <a:p>
            <a:r>
              <a:rPr lang="en-US" dirty="0"/>
              <a:t>Reasons I assess</a:t>
            </a:r>
          </a:p>
        </p:txBody>
      </p:sp>
      <p:sp>
        <p:nvSpPr>
          <p:cNvPr id="3" name="TextBox 2">
            <a:extLst>
              <a:ext uri="{FF2B5EF4-FFF2-40B4-BE49-F238E27FC236}">
                <a16:creationId xmlns:a16="http://schemas.microsoft.com/office/drawing/2014/main" id="{D8AC7538-9A5F-8F44-A718-2241587A74C6}"/>
              </a:ext>
            </a:extLst>
          </p:cNvPr>
          <p:cNvSpPr txBox="1"/>
          <p:nvPr/>
        </p:nvSpPr>
        <p:spPr>
          <a:xfrm>
            <a:off x="726948" y="2476993"/>
            <a:ext cx="22930104" cy="876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indent="-685800">
              <a:buFont typeface="Arial" panose="020B0604020202020204" pitchFamily="34" charset="0"/>
              <a:buChar char="•"/>
            </a:pPr>
            <a:r>
              <a:rPr lang="en-GB" dirty="0"/>
              <a:t>As a teacher, I ask pupils questions in order to work out how I should act differently</a:t>
            </a:r>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r>
              <a:rPr kumimoji="0" lang="en-GB" sz="5600" b="0" i="0" u="none" strike="noStrike" cap="none" spc="0" normalizeH="0" baseline="0" dirty="0">
                <a:ln>
                  <a:noFill/>
                </a:ln>
                <a:solidFill>
                  <a:srgbClr val="53585F"/>
                </a:solidFill>
                <a:effectLst/>
                <a:uFillTx/>
                <a:latin typeface="Roboto"/>
                <a:ea typeface="Roboto"/>
                <a:cs typeface="Roboto"/>
                <a:sym typeface="Roboto"/>
              </a:rPr>
              <a:t>To give me and the pupils an indication of how mathematica</a:t>
            </a:r>
            <a:r>
              <a:rPr lang="en-GB" dirty="0"/>
              <a:t>l they are becoming over time</a:t>
            </a:r>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r>
              <a:rPr lang="en-GB" dirty="0"/>
              <a:t>To establish the curriculum pathways with the highest likelihood of success for each and every pupil</a:t>
            </a:r>
          </a:p>
          <a:p>
            <a:pPr marL="685800" indent="-685800">
              <a:buFont typeface="Arial" panose="020B0604020202020204" pitchFamily="34" charset="0"/>
              <a:buChar char="•"/>
            </a:pPr>
            <a:endParaRPr lang="en-GB" dirty="0"/>
          </a:p>
          <a:p>
            <a:pPr marL="685800" indent="-685800">
              <a:buFont typeface="Arial" panose="020B0604020202020204" pitchFamily="34" charset="0"/>
              <a:buChar char="•"/>
            </a:pPr>
            <a:r>
              <a:rPr lang="en-GB" dirty="0"/>
              <a:t>To provide all pupils with the tradeable commodity of a grade</a:t>
            </a:r>
          </a:p>
        </p:txBody>
      </p:sp>
    </p:spTree>
    <p:extLst>
      <p:ext uri="{BB962C8B-B14F-4D97-AF65-F5344CB8AC3E}">
        <p14:creationId xmlns:p14="http://schemas.microsoft.com/office/powerpoint/2010/main" val="175438350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gebra Tiles">
            <a:extLst>
              <a:ext uri="{FF2B5EF4-FFF2-40B4-BE49-F238E27FC236}">
                <a16:creationId xmlns:a16="http://schemas.microsoft.com/office/drawing/2014/main" id="{C8A45F84-975A-439D-B10D-EECFBBCCF621}"/>
              </a:ext>
            </a:extLst>
          </p:cNvPr>
          <p:cNvSpPr txBox="1">
            <a:spLocks noGrp="1"/>
          </p:cNvSpPr>
          <p:nvPr>
            <p:ph type="body" idx="13"/>
          </p:nvPr>
        </p:nvSpPr>
        <p:spPr>
          <a:xfrm>
            <a:off x="-3" y="6100762"/>
            <a:ext cx="24384003" cy="1870075"/>
          </a:xfrm>
          <a:prstGeom prst="rect">
            <a:avLst/>
          </a:prstGeom>
        </p:spPr>
        <p:txBody>
          <a:bodyPr/>
          <a:lstStyle/>
          <a:p>
            <a:r>
              <a:rPr lang="en-GB" sz="10000" dirty="0">
                <a:latin typeface="Computer Modern Concrete"/>
              </a:rPr>
              <a:t>C</a:t>
            </a:r>
            <a:r>
              <a:rPr lang="en-GB" sz="10000" b="0" i="0" dirty="0">
                <a:effectLst/>
                <a:latin typeface="Computer Modern Concrete"/>
              </a:rPr>
              <a:t>ompleteMaths.com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3CAE-C7F4-384A-A7A6-B85F63CD56FE}"/>
              </a:ext>
            </a:extLst>
          </p:cNvPr>
          <p:cNvSpPr>
            <a:spLocks noGrp="1"/>
          </p:cNvSpPr>
          <p:nvPr>
            <p:ph type="title"/>
          </p:nvPr>
        </p:nvSpPr>
        <p:spPr/>
        <p:txBody>
          <a:bodyPr/>
          <a:lstStyle/>
          <a:p>
            <a:r>
              <a:rPr lang="en-US" dirty="0"/>
              <a:t>What are we assessing?</a:t>
            </a:r>
          </a:p>
        </p:txBody>
      </p:sp>
      <p:graphicFrame>
        <p:nvGraphicFramePr>
          <p:cNvPr id="3" name="Diagram 2">
            <a:extLst>
              <a:ext uri="{FF2B5EF4-FFF2-40B4-BE49-F238E27FC236}">
                <a16:creationId xmlns:a16="http://schemas.microsoft.com/office/drawing/2014/main" id="{9BAE0C5C-C428-4A41-B983-CADE3DF08648}"/>
              </a:ext>
            </a:extLst>
          </p:cNvPr>
          <p:cNvGraphicFramePr/>
          <p:nvPr>
            <p:extLst>
              <p:ext uri="{D42A27DB-BD31-4B8C-83A1-F6EECF244321}">
                <p14:modId xmlns:p14="http://schemas.microsoft.com/office/powerpoint/2010/main" val="1010379125"/>
              </p:ext>
            </p:extLst>
          </p:nvPr>
        </p:nvGraphicFramePr>
        <p:xfrm>
          <a:off x="4064000" y="1723112"/>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02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7F31174-9BF4-5B43-AC48-B90298176A5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80E851CA-9488-8A4F-BC73-785C9563D20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03999429-33B9-DF4D-85AD-B918BE3179C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173EFA7-B600-5E4A-A432-1C7374791C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5989-3937-9A45-AFE3-E26B7A11F504}"/>
              </a:ext>
            </a:extLst>
          </p:cNvPr>
          <p:cNvSpPr>
            <a:spLocks noGrp="1"/>
          </p:cNvSpPr>
          <p:nvPr>
            <p:ph type="title"/>
          </p:nvPr>
        </p:nvSpPr>
        <p:spPr>
          <a:xfrm>
            <a:off x="0" y="282281"/>
            <a:ext cx="20226528" cy="1200151"/>
          </a:xfrm>
        </p:spPr>
        <p:txBody>
          <a:bodyPr/>
          <a:lstStyle/>
          <a:p>
            <a:r>
              <a:rPr lang="en-US" dirty="0"/>
              <a:t>Some known proxies for </a:t>
            </a:r>
            <a:r>
              <a:rPr lang="en-US" b="1" dirty="0"/>
              <a:t>far transfer </a:t>
            </a:r>
            <a:r>
              <a:rPr lang="en-US" dirty="0"/>
              <a:t>in mathematics</a:t>
            </a:r>
          </a:p>
        </p:txBody>
      </p:sp>
      <p:sp>
        <p:nvSpPr>
          <p:cNvPr id="3" name="TextBox 2">
            <a:extLst>
              <a:ext uri="{FF2B5EF4-FFF2-40B4-BE49-F238E27FC236}">
                <a16:creationId xmlns:a16="http://schemas.microsoft.com/office/drawing/2014/main" id="{8F42E247-05FD-0A47-AC32-A210EBDADBFD}"/>
              </a:ext>
            </a:extLst>
          </p:cNvPr>
          <p:cNvSpPr txBox="1"/>
          <p:nvPr/>
        </p:nvSpPr>
        <p:spPr>
          <a:xfrm>
            <a:off x="2584704" y="2907880"/>
            <a:ext cx="19031712" cy="7900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nSpc>
                <a:spcPct val="150000"/>
              </a:lnSpc>
            </a:pPr>
            <a:r>
              <a:rPr lang="en-US" dirty="0"/>
              <a:t>Bridging instruction</a:t>
            </a:r>
            <a:endParaRPr kumimoji="0" lang="en-US" sz="5600" b="0" i="0" u="none" strike="noStrike" cap="none" spc="0" normalizeH="0" baseline="0" dirty="0">
              <a:ln>
                <a:noFill/>
              </a:ln>
              <a:solidFill>
                <a:srgbClr val="53585F"/>
              </a:solidFill>
              <a:effectLst/>
              <a:uFillTx/>
              <a:latin typeface="Roboto"/>
              <a:ea typeface="Roboto"/>
              <a:cs typeface="Roboto"/>
              <a:sym typeface="Roboto"/>
            </a:endParaRPr>
          </a:p>
          <a:p>
            <a:pPr marL="0" marR="0" indent="0" algn="l" defTabSz="821531" rtl="0" fontAlgn="auto" latinLnBrk="0" hangingPunct="0">
              <a:lnSpc>
                <a:spcPct val="150000"/>
              </a:lnSpc>
              <a:spcBef>
                <a:spcPts val="0"/>
              </a:spcBef>
              <a:spcAft>
                <a:spcPts val="0"/>
              </a:spcAft>
              <a:buClrTx/>
              <a:buSzTx/>
              <a:buFontTx/>
              <a:buNone/>
              <a:tabLst/>
            </a:pPr>
            <a:r>
              <a:rPr kumimoji="0" lang="en-US" sz="5600" b="0" i="0" u="none" strike="noStrike" cap="none" spc="0" normalizeH="0" baseline="0" dirty="0">
                <a:ln>
                  <a:noFill/>
                </a:ln>
                <a:solidFill>
                  <a:srgbClr val="53585F"/>
                </a:solidFill>
                <a:effectLst/>
                <a:uFillTx/>
                <a:latin typeface="Roboto"/>
                <a:ea typeface="Roboto"/>
                <a:cs typeface="Roboto"/>
                <a:sym typeface="Roboto"/>
              </a:rPr>
              <a:t>Multiple representations</a:t>
            </a:r>
          </a:p>
          <a:p>
            <a:pPr marL="0" marR="0" indent="0" algn="l" defTabSz="821531" rtl="0" fontAlgn="auto" latinLnBrk="0" hangingPunct="0">
              <a:lnSpc>
                <a:spcPct val="150000"/>
              </a:lnSpc>
              <a:spcBef>
                <a:spcPts val="0"/>
              </a:spcBef>
              <a:spcAft>
                <a:spcPts val="0"/>
              </a:spcAft>
              <a:buClrTx/>
              <a:buSzTx/>
              <a:buFontTx/>
              <a:buNone/>
              <a:tabLst/>
            </a:pPr>
            <a:r>
              <a:rPr lang="en-US" dirty="0"/>
              <a:t>Interleaving</a:t>
            </a:r>
            <a:endParaRPr kumimoji="0" lang="en-US" sz="5600" b="0" i="0" u="none" strike="noStrike" cap="none" spc="0" normalizeH="0" baseline="0" dirty="0">
              <a:ln>
                <a:noFill/>
              </a:ln>
              <a:solidFill>
                <a:srgbClr val="53585F"/>
              </a:solidFill>
              <a:effectLst/>
              <a:uFillTx/>
              <a:latin typeface="Roboto"/>
              <a:ea typeface="Roboto"/>
              <a:cs typeface="Roboto"/>
              <a:sym typeface="Roboto"/>
            </a:endParaRPr>
          </a:p>
          <a:p>
            <a:pPr marL="0" marR="0" indent="0" algn="l" defTabSz="821531" rtl="0" fontAlgn="auto" latinLnBrk="0" hangingPunct="0">
              <a:lnSpc>
                <a:spcPct val="150000"/>
              </a:lnSpc>
              <a:spcBef>
                <a:spcPts val="0"/>
              </a:spcBef>
              <a:spcAft>
                <a:spcPts val="0"/>
              </a:spcAft>
              <a:buClrTx/>
              <a:buSzTx/>
              <a:buFontTx/>
              <a:buNone/>
              <a:tabLst/>
            </a:pPr>
            <a:r>
              <a:rPr lang="en-US" dirty="0"/>
              <a:t>Removing recency</a:t>
            </a:r>
          </a:p>
          <a:p>
            <a:pPr marL="0" marR="0" indent="0" algn="l" defTabSz="821531" rtl="0" fontAlgn="auto" latinLnBrk="0" hangingPunct="0">
              <a:lnSpc>
                <a:spcPct val="150000"/>
              </a:lnSpc>
              <a:spcBef>
                <a:spcPts val="0"/>
              </a:spcBef>
              <a:spcAft>
                <a:spcPts val="0"/>
              </a:spcAft>
              <a:buClrTx/>
              <a:buSzTx/>
              <a:buFontTx/>
              <a:buNone/>
              <a:tabLst/>
            </a:pPr>
            <a:r>
              <a:rPr lang="en-US" dirty="0"/>
              <a:t>Removing cue</a:t>
            </a:r>
          </a:p>
          <a:p>
            <a:pPr marL="0" marR="0" indent="0" algn="l" defTabSz="821531" rtl="0" fontAlgn="auto" latinLnBrk="0" hangingPunct="0">
              <a:lnSpc>
                <a:spcPct val="150000"/>
              </a:lnSpc>
              <a:spcBef>
                <a:spcPts val="0"/>
              </a:spcBef>
              <a:spcAft>
                <a:spcPts val="0"/>
              </a:spcAft>
              <a:buClrTx/>
              <a:buSzTx/>
              <a:buFontTx/>
              <a:buNone/>
              <a:tabLst/>
            </a:pPr>
            <a:r>
              <a:rPr lang="en-US" dirty="0"/>
              <a:t>…and other desirable difficulties (read my book 😉)</a:t>
            </a:r>
          </a:p>
        </p:txBody>
      </p:sp>
    </p:spTree>
    <p:extLst>
      <p:ext uri="{BB962C8B-B14F-4D97-AF65-F5344CB8AC3E}">
        <p14:creationId xmlns:p14="http://schemas.microsoft.com/office/powerpoint/2010/main" val="2207772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4366-906F-144C-8F84-2FFF82240356}"/>
              </a:ext>
            </a:extLst>
          </p:cNvPr>
          <p:cNvSpPr>
            <a:spLocks noGrp="1"/>
          </p:cNvSpPr>
          <p:nvPr>
            <p:ph type="title"/>
          </p:nvPr>
        </p:nvSpPr>
        <p:spPr/>
        <p:txBody>
          <a:bodyPr/>
          <a:lstStyle/>
          <a:p>
            <a:r>
              <a:rPr lang="en-US" dirty="0"/>
              <a:t>Which do you prefer?</a:t>
            </a:r>
          </a:p>
        </p:txBody>
      </p:sp>
      <p:pic>
        <p:nvPicPr>
          <p:cNvPr id="3" name="Picture 2">
            <a:extLst>
              <a:ext uri="{FF2B5EF4-FFF2-40B4-BE49-F238E27FC236}">
                <a16:creationId xmlns:a16="http://schemas.microsoft.com/office/drawing/2014/main" id="{E44BC51B-CA86-194A-9AD6-57C4A3C58822}"/>
              </a:ext>
            </a:extLst>
          </p:cNvPr>
          <p:cNvPicPr>
            <a:picLocks noChangeAspect="1"/>
          </p:cNvPicPr>
          <p:nvPr/>
        </p:nvPicPr>
        <p:blipFill>
          <a:blip r:embed="rId3"/>
          <a:stretch>
            <a:fillRect/>
          </a:stretch>
        </p:blipFill>
        <p:spPr>
          <a:xfrm>
            <a:off x="1523119" y="6149408"/>
            <a:ext cx="21334241" cy="4230064"/>
          </a:xfrm>
          <a:prstGeom prst="rect">
            <a:avLst/>
          </a:prstGeom>
        </p:spPr>
      </p:pic>
      <p:pic>
        <p:nvPicPr>
          <p:cNvPr id="4" name="Picture 3">
            <a:extLst>
              <a:ext uri="{FF2B5EF4-FFF2-40B4-BE49-F238E27FC236}">
                <a16:creationId xmlns:a16="http://schemas.microsoft.com/office/drawing/2014/main" id="{1097400A-437F-AA40-BBCD-4389019AE967}"/>
              </a:ext>
            </a:extLst>
          </p:cNvPr>
          <p:cNvPicPr>
            <a:picLocks noChangeAspect="1"/>
          </p:cNvPicPr>
          <p:nvPr/>
        </p:nvPicPr>
        <p:blipFill>
          <a:blip r:embed="rId4"/>
          <a:stretch>
            <a:fillRect/>
          </a:stretch>
        </p:blipFill>
        <p:spPr>
          <a:xfrm>
            <a:off x="1523120" y="1767555"/>
            <a:ext cx="21334240" cy="3684006"/>
          </a:xfrm>
          <a:prstGeom prst="rect">
            <a:avLst/>
          </a:prstGeom>
        </p:spPr>
      </p:pic>
      <p:sp>
        <p:nvSpPr>
          <p:cNvPr id="6" name="TextBox 5">
            <a:extLst>
              <a:ext uri="{FF2B5EF4-FFF2-40B4-BE49-F238E27FC236}">
                <a16:creationId xmlns:a16="http://schemas.microsoft.com/office/drawing/2014/main" id="{E6CA49A8-AFC0-504B-B95D-4D34C1E12778}"/>
              </a:ext>
            </a:extLst>
          </p:cNvPr>
          <p:cNvSpPr txBox="1"/>
          <p:nvPr/>
        </p:nvSpPr>
        <p:spPr>
          <a:xfrm>
            <a:off x="16053337" y="10912138"/>
            <a:ext cx="6660359" cy="584775"/>
          </a:xfrm>
          <a:prstGeom prst="rect">
            <a:avLst/>
          </a:prstGeom>
          <a:noFill/>
        </p:spPr>
        <p:txBody>
          <a:bodyPr wrap="square" rtlCol="0">
            <a:spAutoFit/>
          </a:bodyPr>
          <a:lstStyle/>
          <a:p>
            <a:pPr algn="r"/>
            <a:r>
              <a:rPr lang="en-US" sz="3200" dirty="0" err="1"/>
              <a:t>Panasuk</a:t>
            </a:r>
            <a:r>
              <a:rPr lang="en-US" sz="3200" dirty="0"/>
              <a:t> &amp; </a:t>
            </a:r>
            <a:r>
              <a:rPr lang="en-US" sz="3200" dirty="0" err="1"/>
              <a:t>Beyranevand</a:t>
            </a:r>
            <a:r>
              <a:rPr lang="en-US" sz="3200" dirty="0"/>
              <a:t>, 2011 </a:t>
            </a:r>
          </a:p>
        </p:txBody>
      </p:sp>
    </p:spTree>
    <p:extLst>
      <p:ext uri="{BB962C8B-B14F-4D97-AF65-F5344CB8AC3E}">
        <p14:creationId xmlns:p14="http://schemas.microsoft.com/office/powerpoint/2010/main" val="3809414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F3FE-9116-E348-A1DE-91136A854257}"/>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9B17A4D6-0E34-EB4F-AA0C-C02828706AAF}"/>
              </a:ext>
            </a:extLst>
          </p:cNvPr>
          <p:cNvSpPr txBox="1"/>
          <p:nvPr/>
        </p:nvSpPr>
        <p:spPr>
          <a:xfrm>
            <a:off x="16053337" y="10912138"/>
            <a:ext cx="6660359" cy="584775"/>
          </a:xfrm>
          <a:prstGeom prst="rect">
            <a:avLst/>
          </a:prstGeom>
          <a:noFill/>
        </p:spPr>
        <p:txBody>
          <a:bodyPr wrap="square" rtlCol="0">
            <a:spAutoFit/>
          </a:bodyPr>
          <a:lstStyle/>
          <a:p>
            <a:pPr algn="r"/>
            <a:r>
              <a:rPr lang="en-US" sz="3200" dirty="0" err="1"/>
              <a:t>Panasuk</a:t>
            </a:r>
            <a:r>
              <a:rPr lang="en-US" sz="3200" dirty="0"/>
              <a:t> &amp; </a:t>
            </a:r>
            <a:r>
              <a:rPr lang="en-US" sz="3200" dirty="0" err="1"/>
              <a:t>Beyranevand</a:t>
            </a:r>
            <a:r>
              <a:rPr lang="en-US" sz="3200" dirty="0"/>
              <a:t>, 2011 </a:t>
            </a:r>
          </a:p>
        </p:txBody>
      </p:sp>
      <p:pic>
        <p:nvPicPr>
          <p:cNvPr id="4" name="Picture 3">
            <a:extLst>
              <a:ext uri="{FF2B5EF4-FFF2-40B4-BE49-F238E27FC236}">
                <a16:creationId xmlns:a16="http://schemas.microsoft.com/office/drawing/2014/main" id="{0955EF60-CDD8-5E4D-84F9-756FA39C5634}"/>
              </a:ext>
            </a:extLst>
          </p:cNvPr>
          <p:cNvPicPr>
            <a:picLocks noChangeAspect="1"/>
          </p:cNvPicPr>
          <p:nvPr/>
        </p:nvPicPr>
        <p:blipFill>
          <a:blip r:embed="rId2"/>
          <a:stretch>
            <a:fillRect/>
          </a:stretch>
        </p:blipFill>
        <p:spPr>
          <a:xfrm>
            <a:off x="3602355" y="2100580"/>
            <a:ext cx="17179290" cy="8485798"/>
          </a:xfrm>
          <a:prstGeom prst="rect">
            <a:avLst/>
          </a:prstGeom>
        </p:spPr>
      </p:pic>
    </p:spTree>
    <p:extLst>
      <p:ext uri="{BB962C8B-B14F-4D97-AF65-F5344CB8AC3E}">
        <p14:creationId xmlns:p14="http://schemas.microsoft.com/office/powerpoint/2010/main" val="10676050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53585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53585F"/>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1848</TotalTime>
  <Words>2469</Words>
  <Application>Microsoft Macintosh PowerPoint</Application>
  <PresentationFormat>Custom</PresentationFormat>
  <Paragraphs>324</Paragraphs>
  <Slides>51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Computer Modern Concrete</vt:lpstr>
      <vt:lpstr>Helvetica Light</vt:lpstr>
      <vt:lpstr>Open Sans Light</vt:lpstr>
      <vt:lpstr>Roboto</vt:lpstr>
      <vt:lpstr>Roboto Black</vt:lpstr>
      <vt:lpstr>Roboto Light</vt:lpstr>
      <vt:lpstr>Roboto Medium</vt:lpstr>
      <vt:lpstr>White</vt:lpstr>
      <vt:lpstr>PowerPoint Presentation</vt:lpstr>
      <vt:lpstr>Why ‘right’?</vt:lpstr>
      <vt:lpstr>What do we mean by ‘teacher assessment’?</vt:lpstr>
      <vt:lpstr>Trust</vt:lpstr>
      <vt:lpstr>Reasons I assess</vt:lpstr>
      <vt:lpstr>What are we assessing?</vt:lpstr>
      <vt:lpstr>Some known proxies for far transfer in mathematics</vt:lpstr>
      <vt:lpstr>Which do you prefer?</vt:lpstr>
      <vt:lpstr>PowerPoint Presentation</vt:lpstr>
      <vt:lpstr>Describe the symbols using story and images</vt:lpstr>
      <vt:lpstr>The didactics of mathematics</vt:lpstr>
      <vt:lpstr>Instruction, Examples, Models and Metaphors</vt:lpstr>
      <vt:lpstr>PowerPoint Presentation</vt:lpstr>
      <vt:lpstr>PowerPoint Presentation</vt:lpstr>
      <vt:lpstr>Recency and cue</vt:lpstr>
      <vt:lpstr>SPUR</vt:lpstr>
      <vt:lpstr>Why exams?</vt:lpstr>
      <vt:lpstr>Reliability</vt:lpstr>
      <vt:lpstr>Validity</vt:lpstr>
      <vt:lpstr>Criterion vs norm referenced</vt:lpstr>
      <vt:lpstr>Criterion vs norm referenced</vt:lpstr>
      <vt:lpstr>Criterion vs norm referenced</vt:lpstr>
      <vt:lpstr>Criterion vs norm referenced</vt:lpstr>
      <vt:lpstr>Criterion vs norm referenced</vt:lpstr>
      <vt:lpstr>Criterion vs norm referenced</vt:lpstr>
      <vt:lpstr>Criterion vs norm referenced</vt:lpstr>
      <vt:lpstr>Criterion vs norm referenced</vt:lpstr>
      <vt:lpstr>Criterion vs norm referenced</vt:lpstr>
      <vt:lpstr>Criterion vs norm referenced</vt:lpstr>
      <vt:lpstr>Criterion vs norm referenced</vt:lpstr>
      <vt:lpstr>Criterion vs norm referenced</vt:lpstr>
      <vt:lpstr>Pros or cons?</vt:lpstr>
      <vt:lpstr>Pros or cons?</vt:lpstr>
      <vt:lpstr>The importance of externality</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Comparing teacher assessment to test scores</vt:lpstr>
      <vt:lpstr>PowerPoint Presentation</vt:lpstr>
      <vt:lpstr>Ingredients for increasing the likelihood of reliability and validity</vt:lpstr>
      <vt:lpstr>PowerPoint Presentation</vt:lpstr>
      <vt:lpstr>Reasons I assess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McCourt</cp:lastModifiedBy>
  <cp:revision>149</cp:revision>
  <dcterms:modified xsi:type="dcterms:W3CDTF">2021-01-22T17:38:44Z</dcterms:modified>
</cp:coreProperties>
</file>